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60" r:id="rId1"/>
    <p:sldMasterId id="2147483945" r:id="rId2"/>
  </p:sldMasterIdLst>
  <p:notesMasterIdLst>
    <p:notesMasterId r:id="rId34"/>
  </p:notesMasterIdLst>
  <p:handoutMasterIdLst>
    <p:handoutMasterId r:id="rId35"/>
  </p:handoutMasterIdLst>
  <p:sldIdLst>
    <p:sldId id="500" r:id="rId3"/>
    <p:sldId id="541" r:id="rId4"/>
    <p:sldId id="782" r:id="rId5"/>
    <p:sldId id="786" r:id="rId6"/>
    <p:sldId id="788" r:id="rId7"/>
    <p:sldId id="789" r:id="rId8"/>
    <p:sldId id="791" r:id="rId9"/>
    <p:sldId id="795" r:id="rId10"/>
    <p:sldId id="802" r:id="rId11"/>
    <p:sldId id="834" r:id="rId12"/>
    <p:sldId id="835" r:id="rId13"/>
    <p:sldId id="805" r:id="rId14"/>
    <p:sldId id="806" r:id="rId15"/>
    <p:sldId id="815" r:id="rId16"/>
    <p:sldId id="837" r:id="rId17"/>
    <p:sldId id="819" r:id="rId18"/>
    <p:sldId id="820" r:id="rId19"/>
    <p:sldId id="821" r:id="rId20"/>
    <p:sldId id="822" r:id="rId21"/>
    <p:sldId id="823" r:id="rId22"/>
    <p:sldId id="826" r:id="rId23"/>
    <p:sldId id="839" r:id="rId24"/>
    <p:sldId id="840" r:id="rId25"/>
    <p:sldId id="829" r:id="rId26"/>
    <p:sldId id="831" r:id="rId27"/>
    <p:sldId id="825" r:id="rId28"/>
    <p:sldId id="828" r:id="rId29"/>
    <p:sldId id="843" r:id="rId30"/>
    <p:sldId id="833" r:id="rId31"/>
    <p:sldId id="783" r:id="rId32"/>
    <p:sldId id="842" r:id="rId33"/>
  </p:sldIdLst>
  <p:sldSz cx="9144000" cy="6858000" type="screen4x3"/>
  <p:notesSz cx="7010400" cy="9296400"/>
  <p:defaultTextStyle>
    <a:defPPr>
      <a:defRPr lang="en-US"/>
    </a:defPPr>
    <a:lvl1pPr algn="ctr" rtl="0" eaLnBrk="0" fontAlgn="base" hangingPunct="0">
      <a:lnSpc>
        <a:spcPct val="90000"/>
      </a:lnSpc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ctr" rtl="0" eaLnBrk="0" fontAlgn="base" hangingPunct="0">
      <a:lnSpc>
        <a:spcPct val="90000"/>
      </a:lnSpc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ctr" rtl="0" eaLnBrk="0" fontAlgn="base" hangingPunct="0">
      <a:lnSpc>
        <a:spcPct val="90000"/>
      </a:lnSpc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ctr" rtl="0" eaLnBrk="0" fontAlgn="base" hangingPunct="0">
      <a:lnSpc>
        <a:spcPct val="90000"/>
      </a:lnSpc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ctr" rtl="0" eaLnBrk="0" fontAlgn="base" hangingPunct="0">
      <a:lnSpc>
        <a:spcPct val="90000"/>
      </a:lnSpc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Jane Gibbons" initials="JG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C0C0C4"/>
    <a:srgbClr val="678DC5"/>
    <a:srgbClr val="3E67A4"/>
    <a:srgbClr val="3E8DC5"/>
    <a:srgbClr val="5F5F65"/>
    <a:srgbClr val="7E7E86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189" autoAdjust="0"/>
    <p:restoredTop sz="84254" autoAdjust="0"/>
  </p:normalViewPr>
  <p:slideViewPr>
    <p:cSldViewPr snapToGrid="0">
      <p:cViewPr varScale="1">
        <p:scale>
          <a:sx n="74" d="100"/>
          <a:sy n="74" d="100"/>
        </p:scale>
        <p:origin x="1482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5022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  <p:sld r:id="rId11" collapse="1"/>
      <p:sld r:id="rId12" collapse="1"/>
      <p:sld r:id="rId13" collapse="1"/>
      <p:sld r:id="rId14" collapse="1"/>
      <p:sld r:id="rId15" collapse="1"/>
      <p:sld r:id="rId16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0" d="100"/>
        <a:sy n="200" d="100"/>
      </p:scale>
      <p:origin x="0" y="12516"/>
    </p:cViewPr>
  </p:sorter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commentAuthors" Target="commentAuthor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handoutMaster" Target="handoutMasters/handoutMaster1.xml"/></Relationships>
</file>

<file path=ppt/_rels/viewProps.xml.rels><?xml version="1.0" encoding="UTF-8" standalone="yes"?>
<Relationships xmlns="http://schemas.openxmlformats.org/package/2006/relationships"><Relationship Id="rId8" Type="http://schemas.openxmlformats.org/officeDocument/2006/relationships/slide" Target="slides/slide21.xml"/><Relationship Id="rId13" Type="http://schemas.openxmlformats.org/officeDocument/2006/relationships/slide" Target="slides/slide26.xml"/><Relationship Id="rId3" Type="http://schemas.openxmlformats.org/officeDocument/2006/relationships/slide" Target="slides/slide16.xml"/><Relationship Id="rId7" Type="http://schemas.openxmlformats.org/officeDocument/2006/relationships/slide" Target="slides/slide20.xml"/><Relationship Id="rId12" Type="http://schemas.openxmlformats.org/officeDocument/2006/relationships/slide" Target="slides/slide25.xml"/><Relationship Id="rId2" Type="http://schemas.openxmlformats.org/officeDocument/2006/relationships/slide" Target="slides/slide15.xml"/><Relationship Id="rId16" Type="http://schemas.openxmlformats.org/officeDocument/2006/relationships/slide" Target="slides/slide29.xml"/><Relationship Id="rId1" Type="http://schemas.openxmlformats.org/officeDocument/2006/relationships/slide" Target="slides/slide14.xml"/><Relationship Id="rId6" Type="http://schemas.openxmlformats.org/officeDocument/2006/relationships/slide" Target="slides/slide19.xml"/><Relationship Id="rId11" Type="http://schemas.openxmlformats.org/officeDocument/2006/relationships/slide" Target="slides/slide24.xml"/><Relationship Id="rId5" Type="http://schemas.openxmlformats.org/officeDocument/2006/relationships/slide" Target="slides/slide18.xml"/><Relationship Id="rId15" Type="http://schemas.openxmlformats.org/officeDocument/2006/relationships/slide" Target="slides/slide28.xml"/><Relationship Id="rId10" Type="http://schemas.openxmlformats.org/officeDocument/2006/relationships/slide" Target="slides/slide23.xml"/><Relationship Id="rId4" Type="http://schemas.openxmlformats.org/officeDocument/2006/relationships/slide" Target="slides/slide17.xml"/><Relationship Id="rId9" Type="http://schemas.openxmlformats.org/officeDocument/2006/relationships/slide" Target="slides/slide22.xml"/><Relationship Id="rId14" Type="http://schemas.openxmlformats.org/officeDocument/2006/relationships/slide" Target="slides/slide2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11"/>
          <p:cNvSpPr>
            <a:spLocks noChangeArrowheads="1"/>
          </p:cNvSpPr>
          <p:nvPr/>
        </p:nvSpPr>
        <p:spPr bwMode="auto">
          <a:xfrm>
            <a:off x="6249988" y="8609013"/>
            <a:ext cx="449262" cy="21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97283" name="Rectangle 12"/>
          <p:cNvSpPr>
            <a:spLocks noChangeArrowheads="1"/>
          </p:cNvSpPr>
          <p:nvPr/>
        </p:nvSpPr>
        <p:spPr bwMode="auto">
          <a:xfrm>
            <a:off x="57150" y="8785225"/>
            <a:ext cx="2619375" cy="347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5667" tIns="50185" rIns="95667" bIns="50185">
            <a:spAutoFit/>
          </a:bodyPr>
          <a:lstStyle/>
          <a:p>
            <a:pPr algn="l" defTabSz="611188">
              <a:lnSpc>
                <a:spcPct val="100000"/>
              </a:lnSpc>
              <a:tabLst>
                <a:tab pos="2387600" algn="l"/>
                <a:tab pos="4830763" algn="l"/>
              </a:tabLst>
              <a:defRPr/>
            </a:pPr>
            <a:r>
              <a:rPr lang="en-US" sz="800" dirty="0"/>
              <a:t>© 2006, Cisco Systems, Inc. All rights reserved.</a:t>
            </a:r>
          </a:p>
          <a:p>
            <a:pPr algn="l" defTabSz="611188">
              <a:lnSpc>
                <a:spcPct val="100000"/>
              </a:lnSpc>
              <a:tabLst>
                <a:tab pos="2387600" algn="l"/>
                <a:tab pos="4830763" algn="l"/>
              </a:tabLst>
              <a:defRPr/>
            </a:pPr>
            <a:r>
              <a:rPr lang="en-US" sz="800" dirty="0"/>
              <a:t>Presentation_ID.scr</a:t>
            </a:r>
          </a:p>
        </p:txBody>
      </p:sp>
      <p:sp>
        <p:nvSpPr>
          <p:cNvPr id="97284" name="Line 13"/>
          <p:cNvSpPr>
            <a:spLocks noChangeShapeType="1"/>
          </p:cNvSpPr>
          <p:nvPr/>
        </p:nvSpPr>
        <p:spPr bwMode="auto">
          <a:xfrm>
            <a:off x="152400" y="8799513"/>
            <a:ext cx="665321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97285" name="Rectangle 14"/>
          <p:cNvSpPr>
            <a:spLocks noChangeArrowheads="1"/>
          </p:cNvSpPr>
          <p:nvPr/>
        </p:nvSpPr>
        <p:spPr bwMode="auto">
          <a:xfrm>
            <a:off x="5929313" y="8680450"/>
            <a:ext cx="812800" cy="287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8819" tIns="0" rIns="18819" bIns="0" anchor="b"/>
          <a:lstStyle/>
          <a:p>
            <a:pPr algn="r" defTabSz="903288">
              <a:lnSpc>
                <a:spcPct val="100000"/>
              </a:lnSpc>
              <a:defRPr/>
            </a:pPr>
            <a:fld id="{BCC1ECAD-6CE1-4897-9CEF-F2ECC9BEA19E}" type="slidenum">
              <a:rPr lang="en-US" sz="800"/>
              <a:pPr algn="r" defTabSz="903288">
                <a:lnSpc>
                  <a:spcPct val="100000"/>
                </a:lnSpc>
                <a:defRPr/>
              </a:pPr>
              <a:t>‹#›</a:t>
            </a:fld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28058983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8"/>
          <p:cNvSpPr>
            <a:spLocks noChangeArrowheads="1"/>
          </p:cNvSpPr>
          <p:nvPr/>
        </p:nvSpPr>
        <p:spPr bwMode="auto">
          <a:xfrm>
            <a:off x="6249988" y="8609013"/>
            <a:ext cx="449262" cy="21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51203" name="Rectangle 9"/>
          <p:cNvSpPr>
            <a:spLocks noChangeArrowheads="1"/>
          </p:cNvSpPr>
          <p:nvPr/>
        </p:nvSpPr>
        <p:spPr bwMode="auto">
          <a:xfrm>
            <a:off x="57150" y="8785225"/>
            <a:ext cx="2619375" cy="347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5667" tIns="50185" rIns="95667" bIns="50185">
            <a:spAutoFit/>
          </a:bodyPr>
          <a:lstStyle/>
          <a:p>
            <a:pPr algn="l" defTabSz="611188">
              <a:lnSpc>
                <a:spcPct val="100000"/>
              </a:lnSpc>
              <a:tabLst>
                <a:tab pos="2387600" algn="l"/>
                <a:tab pos="4830763" algn="l"/>
              </a:tabLst>
              <a:defRPr/>
            </a:pPr>
            <a:r>
              <a:rPr lang="en-US" sz="800" dirty="0"/>
              <a:t>© 2006, Cisco Systems, Inc. All rights reserved.</a:t>
            </a:r>
          </a:p>
          <a:p>
            <a:pPr algn="l" defTabSz="611188">
              <a:lnSpc>
                <a:spcPct val="100000"/>
              </a:lnSpc>
              <a:tabLst>
                <a:tab pos="2387600" algn="l"/>
                <a:tab pos="4830763" algn="l"/>
              </a:tabLst>
              <a:defRPr/>
            </a:pPr>
            <a:r>
              <a:rPr lang="en-US" sz="800" dirty="0"/>
              <a:t>Presentation_ID.scr</a:t>
            </a:r>
          </a:p>
        </p:txBody>
      </p:sp>
      <p:sp>
        <p:nvSpPr>
          <p:cNvPr id="51204" name="Line 10"/>
          <p:cNvSpPr>
            <a:spLocks noChangeShapeType="1"/>
          </p:cNvSpPr>
          <p:nvPr/>
        </p:nvSpPr>
        <p:spPr bwMode="auto">
          <a:xfrm>
            <a:off x="152400" y="8799513"/>
            <a:ext cx="665321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183307" name="Rectangle 11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929313" y="8680450"/>
            <a:ext cx="812800" cy="287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8819" tIns="0" rIns="18819" bIns="0" numCol="1" anchor="b" anchorCtr="0" compatLnSpc="1">
            <a:prstTxWarp prst="textNoShape">
              <a:avLst/>
            </a:prstTxWarp>
          </a:bodyPr>
          <a:lstStyle>
            <a:lvl1pPr algn="r" defTabSz="903288">
              <a:lnSpc>
                <a:spcPct val="100000"/>
              </a:lnSpc>
              <a:defRPr sz="800"/>
            </a:lvl1pPr>
          </a:lstStyle>
          <a:p>
            <a:pPr>
              <a:defRPr/>
            </a:pPr>
            <a:fld id="{FB004549-1125-4930-988B-40FFE37DB1E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31750" name="Rectangle 12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873125" y="244475"/>
            <a:ext cx="5321300" cy="399097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</p:sp>
      <p:sp>
        <p:nvSpPr>
          <p:cNvPr id="183309" name="Rectangle 13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68350" y="4378325"/>
            <a:ext cx="5468938" cy="4252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667" tIns="50185" rIns="95667" bIns="5018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Body Text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76630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112713" indent="-112713" algn="l" defTabSz="1020763" rtl="0" eaLnBrk="0" fontAlgn="base" hangingPunct="0">
      <a:lnSpc>
        <a:spcPct val="90000"/>
      </a:lnSpc>
      <a:spcBef>
        <a:spcPct val="50000"/>
      </a:spcBef>
      <a:spcAft>
        <a:spcPct val="0"/>
      </a:spcAft>
      <a:buSzPct val="100000"/>
      <a:buChar char="•"/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82600" indent="-120650" algn="l" defTabSz="1020763" rtl="0" eaLnBrk="0" fontAlgn="base" hangingPunct="0">
      <a:lnSpc>
        <a:spcPct val="90000"/>
      </a:lnSpc>
      <a:spcBef>
        <a:spcPct val="35000"/>
      </a:spcBef>
      <a:spcAft>
        <a:spcPct val="0"/>
      </a:spcAft>
      <a:buSzPct val="100000"/>
      <a:buChar char="•"/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66788" algn="l" defTabSz="1020763" rtl="0" eaLnBrk="0" fontAlgn="base" hangingPunct="0">
      <a:lnSpc>
        <a:spcPct val="90000"/>
      </a:lnSpc>
      <a:spcBef>
        <a:spcPct val="35000"/>
      </a:spcBef>
      <a:spcAft>
        <a:spcPct val="0"/>
      </a:spcAft>
      <a:buSzPct val="100000"/>
      <a:buChar char="•"/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449388" algn="l" defTabSz="1020763" rtl="0" eaLnBrk="0" fontAlgn="base" hangingPunct="0">
      <a:lnSpc>
        <a:spcPct val="90000"/>
      </a:lnSpc>
      <a:spcBef>
        <a:spcPct val="35000"/>
      </a:spcBef>
      <a:spcAft>
        <a:spcPct val="0"/>
      </a:spcAft>
      <a:buSzPct val="100000"/>
      <a:buChar char="•"/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931988" algn="l" defTabSz="1020763" rtl="0" eaLnBrk="0" fontAlgn="base" hangingPunct="0">
      <a:lnSpc>
        <a:spcPct val="90000"/>
      </a:lnSpc>
      <a:spcBef>
        <a:spcPct val="35000"/>
      </a:spcBef>
      <a:spcAft>
        <a:spcPct val="0"/>
      </a:spcAft>
      <a:buSzPct val="100000"/>
      <a:buChar char="•"/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9034988-36DD-4D34-B1CE-37AB851117A5}" type="slidenum">
              <a:rPr lang="en-US" smtClean="0"/>
              <a:pPr/>
              <a:t>1</a:t>
            </a:fld>
            <a:endParaRPr lang="en-US" dirty="0" smtClean="0"/>
          </a:p>
        </p:txBody>
      </p:sp>
      <p:sp>
        <p:nvSpPr>
          <p:cNvPr id="32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04813" y="4378325"/>
            <a:ext cx="6121400" cy="4252913"/>
          </a:xfrm>
          <a:noFill/>
          <a:ln/>
        </p:spPr>
        <p:txBody>
          <a:bodyPr/>
          <a:lstStyle/>
          <a:p>
            <a:pPr>
              <a:buFontTx/>
              <a:buNone/>
            </a:pPr>
            <a:r>
              <a:rPr lang="en-US" b="1" dirty="0" smtClean="0"/>
              <a:t>Cisco Networking Academy program</a:t>
            </a:r>
          </a:p>
          <a:p>
            <a:pPr eaLnBrk="1" hangingPunct="1">
              <a:buFontTx/>
              <a:buNone/>
            </a:pPr>
            <a:r>
              <a:rPr lang="en-US" b="1" dirty="0" smtClean="0"/>
              <a:t>Routing Protocols</a:t>
            </a:r>
          </a:p>
          <a:p>
            <a:pPr>
              <a:buFontTx/>
              <a:buNone/>
            </a:pPr>
            <a:r>
              <a:rPr lang="en-US" sz="1300" b="1" dirty="0" smtClean="0"/>
              <a:t>Chapter 4: Routing Concepts</a:t>
            </a:r>
            <a:endParaRPr lang="en-GB" b="1" dirty="0" smtClean="0"/>
          </a:p>
        </p:txBody>
      </p:sp>
    </p:spTree>
    <p:extLst>
      <p:ext uri="{BB962C8B-B14F-4D97-AF65-F5344CB8AC3E}">
        <p14:creationId xmlns:p14="http://schemas.microsoft.com/office/powerpoint/2010/main" val="32802017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2906053-E8A2-4DAD-B57C-C8945C1AD1DD}" type="slidenum">
              <a:rPr lang="en-US" smtClean="0"/>
              <a:pPr/>
              <a:t>10</a:t>
            </a:fld>
            <a:endParaRPr lang="en-US" dirty="0" smtClean="0"/>
          </a:p>
        </p:txBody>
      </p:sp>
      <p:sp>
        <p:nvSpPr>
          <p:cNvPr id="34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112713" marR="0" indent="-112713" algn="l" defTabSz="1020763" rtl="0" eaLnBrk="0" fontAlgn="base" latinLnBrk="0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n-US" b="1" baseline="0" dirty="0" smtClean="0"/>
              <a:t>4.1.3.2 </a:t>
            </a:r>
            <a:r>
              <a:rPr lang="en-US" dirty="0" smtClean="0"/>
              <a:t>Configure an IPv4 Router Interface</a:t>
            </a:r>
            <a:endParaRPr lang="en-US" b="1" dirty="0" smtClean="0"/>
          </a:p>
        </p:txBody>
      </p:sp>
    </p:spTree>
    <p:extLst>
      <p:ext uri="{BB962C8B-B14F-4D97-AF65-F5344CB8AC3E}">
        <p14:creationId xmlns:p14="http://schemas.microsoft.com/office/powerpoint/2010/main" val="28493173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2906053-E8A2-4DAD-B57C-C8945C1AD1DD}" type="slidenum">
              <a:rPr lang="en-US" smtClean="0"/>
              <a:pPr/>
              <a:t>11</a:t>
            </a:fld>
            <a:endParaRPr lang="en-US" dirty="0" smtClean="0"/>
          </a:p>
        </p:txBody>
      </p:sp>
      <p:sp>
        <p:nvSpPr>
          <p:cNvPr id="34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112713" marR="0" indent="-112713" algn="l" defTabSz="1020763" rtl="0" eaLnBrk="0" fontAlgn="base" latinLnBrk="0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n-US" b="1" baseline="0" dirty="0" smtClean="0"/>
              <a:t>4.1.3.3 </a:t>
            </a:r>
            <a:r>
              <a:rPr lang="en-US" dirty="0" smtClean="0"/>
              <a:t>Configure an IPv6 Router Interface</a:t>
            </a:r>
            <a:endParaRPr lang="en-US" b="1" dirty="0" smtClean="0"/>
          </a:p>
        </p:txBody>
      </p:sp>
    </p:spTree>
    <p:extLst>
      <p:ext uri="{BB962C8B-B14F-4D97-AF65-F5344CB8AC3E}">
        <p14:creationId xmlns:p14="http://schemas.microsoft.com/office/powerpoint/2010/main" val="12850050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2906053-E8A2-4DAD-B57C-C8945C1AD1DD}" type="slidenum">
              <a:rPr lang="en-US" smtClean="0"/>
              <a:pPr/>
              <a:t>12</a:t>
            </a:fld>
            <a:endParaRPr lang="en-US" dirty="0" smtClean="0"/>
          </a:p>
        </p:txBody>
      </p:sp>
      <p:sp>
        <p:nvSpPr>
          <p:cNvPr id="34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112713" marR="0" indent="-112713" algn="l" defTabSz="1020763" rtl="0" eaLnBrk="0" fontAlgn="base" latinLnBrk="0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n-US" b="1" baseline="0" dirty="0" smtClean="0"/>
              <a:t>4.1.3.5 Packet Tracer – Configuring IPv4 and IPv6 Interfaces</a:t>
            </a:r>
            <a:endParaRPr lang="en-US" b="1" dirty="0" smtClean="0"/>
          </a:p>
        </p:txBody>
      </p:sp>
    </p:spTree>
    <p:extLst>
      <p:ext uri="{BB962C8B-B14F-4D97-AF65-F5344CB8AC3E}">
        <p14:creationId xmlns:p14="http://schemas.microsoft.com/office/powerpoint/2010/main" val="2530696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2906053-E8A2-4DAD-B57C-C8945C1AD1DD}" type="slidenum">
              <a:rPr lang="en-US" smtClean="0"/>
              <a:pPr/>
              <a:t>13</a:t>
            </a:fld>
            <a:endParaRPr lang="en-US" dirty="0" smtClean="0"/>
          </a:p>
        </p:txBody>
      </p:sp>
      <p:sp>
        <p:nvSpPr>
          <p:cNvPr id="34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112713" marR="0" indent="-112713" algn="l" defTabSz="1020763" rtl="0" eaLnBrk="0" fontAlgn="base" latinLnBrk="0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n-US" b="1" baseline="0" dirty="0" smtClean="0"/>
              <a:t>4.1.4.1 </a:t>
            </a:r>
            <a:r>
              <a:rPr lang="en-US" dirty="0" smtClean="0"/>
              <a:t>Verify Interface Settings</a:t>
            </a:r>
            <a:endParaRPr lang="en-US" b="1" dirty="0" smtClean="0"/>
          </a:p>
        </p:txBody>
      </p:sp>
    </p:spTree>
    <p:extLst>
      <p:ext uri="{BB962C8B-B14F-4D97-AF65-F5344CB8AC3E}">
        <p14:creationId xmlns:p14="http://schemas.microsoft.com/office/powerpoint/2010/main" val="16126309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DBE9C86-8F91-408C-8823-75B6B5CDDFFE}" type="slidenum">
              <a:rPr lang="en-US" smtClean="0"/>
              <a:pPr/>
              <a:t>14</a:t>
            </a:fld>
            <a:endParaRPr lang="en-US" dirty="0" smtClean="0"/>
          </a:p>
        </p:txBody>
      </p:sp>
      <p:sp>
        <p:nvSpPr>
          <p:cNvPr id="35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n-US" b="1" baseline="0" dirty="0" smtClean="0"/>
              <a:t>4.2.2.2 Best Path</a:t>
            </a:r>
          </a:p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4969680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DBE9C86-8F91-408C-8823-75B6B5CDDFFE}" type="slidenum">
              <a:rPr lang="en-US" smtClean="0">
                <a:solidFill>
                  <a:prstClr val="black"/>
                </a:solidFill>
              </a:rPr>
              <a:pPr/>
              <a:t>15</a:t>
            </a:fld>
            <a:endParaRPr lang="en-US" dirty="0" smtClean="0">
              <a:solidFill>
                <a:prstClr val="black"/>
              </a:solidFill>
            </a:endParaRPr>
          </a:p>
        </p:txBody>
      </p:sp>
      <p:sp>
        <p:nvSpPr>
          <p:cNvPr id="35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n-US" b="1" baseline="0" dirty="0" smtClean="0"/>
              <a:t>4.2.2.4 Administrative Distance</a:t>
            </a:r>
          </a:p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n-US" b="1" dirty="0" smtClean="0"/>
              <a:t>4.2.2.5 Activity – Order the Steps in the Packet Forwarding Process</a:t>
            </a:r>
          </a:p>
        </p:txBody>
      </p:sp>
    </p:spTree>
    <p:extLst>
      <p:ext uri="{BB962C8B-B14F-4D97-AF65-F5344CB8AC3E}">
        <p14:creationId xmlns:p14="http://schemas.microsoft.com/office/powerpoint/2010/main" val="21973339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DBE9C86-8F91-408C-8823-75B6B5CDDFFE}" type="slidenum">
              <a:rPr lang="en-US" smtClean="0"/>
              <a:pPr/>
              <a:t>16</a:t>
            </a:fld>
            <a:endParaRPr lang="en-US" dirty="0" smtClean="0"/>
          </a:p>
        </p:txBody>
      </p:sp>
      <p:sp>
        <p:nvSpPr>
          <p:cNvPr id="35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n-US" b="1" baseline="0" dirty="0" smtClean="0"/>
              <a:t>4.3.1.1 The Routing Table</a:t>
            </a:r>
          </a:p>
        </p:txBody>
      </p:sp>
    </p:spTree>
    <p:extLst>
      <p:ext uri="{BB962C8B-B14F-4D97-AF65-F5344CB8AC3E}">
        <p14:creationId xmlns:p14="http://schemas.microsoft.com/office/powerpoint/2010/main" val="7327789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DBE9C86-8F91-408C-8823-75B6B5CDDFFE}" type="slidenum">
              <a:rPr lang="en-US" smtClean="0"/>
              <a:pPr/>
              <a:t>17</a:t>
            </a:fld>
            <a:endParaRPr lang="en-US" dirty="0" smtClean="0"/>
          </a:p>
        </p:txBody>
      </p:sp>
      <p:sp>
        <p:nvSpPr>
          <p:cNvPr id="35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n-US" b="1" baseline="0" dirty="0" smtClean="0"/>
              <a:t>4.3.1.2 Routing Table Sources</a:t>
            </a:r>
          </a:p>
        </p:txBody>
      </p:sp>
    </p:spTree>
    <p:extLst>
      <p:ext uri="{BB962C8B-B14F-4D97-AF65-F5344CB8AC3E}">
        <p14:creationId xmlns:p14="http://schemas.microsoft.com/office/powerpoint/2010/main" val="386498342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DBE9C86-8F91-408C-8823-75B6B5CDDFFE}" type="slidenum">
              <a:rPr lang="en-US" smtClean="0"/>
              <a:pPr/>
              <a:t>18</a:t>
            </a:fld>
            <a:endParaRPr lang="en-US" dirty="0" smtClean="0"/>
          </a:p>
        </p:txBody>
      </p:sp>
      <p:sp>
        <p:nvSpPr>
          <p:cNvPr id="35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n-US" b="1" baseline="0" dirty="0" smtClean="0"/>
              <a:t>4.3.1.2 Routing Table Sources</a:t>
            </a:r>
          </a:p>
        </p:txBody>
      </p:sp>
    </p:spTree>
    <p:extLst>
      <p:ext uri="{BB962C8B-B14F-4D97-AF65-F5344CB8AC3E}">
        <p14:creationId xmlns:p14="http://schemas.microsoft.com/office/powerpoint/2010/main" val="102633504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DBE9C86-8F91-408C-8823-75B6B5CDDFFE}" type="slidenum">
              <a:rPr lang="en-US" smtClean="0"/>
              <a:pPr/>
              <a:t>19</a:t>
            </a:fld>
            <a:endParaRPr lang="en-US" dirty="0" smtClean="0"/>
          </a:p>
        </p:txBody>
      </p:sp>
      <p:sp>
        <p:nvSpPr>
          <p:cNvPr id="35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n-US" b="1" baseline="0" dirty="0" smtClean="0"/>
              <a:t>4.3.1.3 </a:t>
            </a:r>
            <a:r>
              <a:rPr lang="en-US" b="1" dirty="0" smtClean="0"/>
              <a:t>Remote Network Routing Entries</a:t>
            </a:r>
          </a:p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n-US" b="1" baseline="0" dirty="0" smtClean="0"/>
              <a:t>4.3.1.4 Activity- Interpret the Content of a Routing Table Entry</a:t>
            </a:r>
          </a:p>
        </p:txBody>
      </p:sp>
    </p:spTree>
    <p:extLst>
      <p:ext uri="{BB962C8B-B14F-4D97-AF65-F5344CB8AC3E}">
        <p14:creationId xmlns:p14="http://schemas.microsoft.com/office/powerpoint/2010/main" val="26384741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70EE284-7961-42D5-9E4B-29540E276A78}" type="slidenum">
              <a:rPr lang="en-US" smtClean="0"/>
              <a:pPr/>
              <a:t>2</a:t>
            </a:fld>
            <a:endParaRPr lang="en-US" dirty="0" smtClean="0"/>
          </a:p>
        </p:txBody>
      </p:sp>
      <p:sp>
        <p:nvSpPr>
          <p:cNvPr id="337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buFontTx/>
              <a:buNone/>
            </a:pPr>
            <a:endParaRPr lang="en-US" b="1" dirty="0" smtClean="0"/>
          </a:p>
        </p:txBody>
      </p:sp>
    </p:spTree>
    <p:extLst>
      <p:ext uri="{BB962C8B-B14F-4D97-AF65-F5344CB8AC3E}">
        <p14:creationId xmlns:p14="http://schemas.microsoft.com/office/powerpoint/2010/main" val="28694623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DBE9C86-8F91-408C-8823-75B6B5CDDFFE}" type="slidenum">
              <a:rPr lang="en-US" smtClean="0"/>
              <a:pPr/>
              <a:t>20</a:t>
            </a:fld>
            <a:endParaRPr lang="en-US" dirty="0" smtClean="0"/>
          </a:p>
        </p:txBody>
      </p:sp>
      <p:sp>
        <p:nvSpPr>
          <p:cNvPr id="35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n-US" b="1" baseline="0" dirty="0" smtClean="0"/>
              <a:t>4.3.2.1 </a:t>
            </a:r>
            <a:r>
              <a:rPr lang="en-US" b="1" dirty="0" smtClean="0"/>
              <a:t>Directly Connected Interfaces</a:t>
            </a:r>
          </a:p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n-US" b="1" baseline="0" dirty="0" smtClean="0"/>
              <a:t>4.3.2.2 Directly Connected Route Table Entries</a:t>
            </a:r>
          </a:p>
        </p:txBody>
      </p:sp>
    </p:spTree>
    <p:extLst>
      <p:ext uri="{BB962C8B-B14F-4D97-AF65-F5344CB8AC3E}">
        <p14:creationId xmlns:p14="http://schemas.microsoft.com/office/powerpoint/2010/main" val="53928675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DBE9C86-8F91-408C-8823-75B6B5CDDFFE}" type="slidenum">
              <a:rPr lang="en-US" smtClean="0"/>
              <a:pPr/>
              <a:t>21</a:t>
            </a:fld>
            <a:endParaRPr lang="en-US" dirty="0" smtClean="0"/>
          </a:p>
        </p:txBody>
      </p:sp>
      <p:sp>
        <p:nvSpPr>
          <p:cNvPr id="35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n-US" b="1" baseline="0" dirty="0" smtClean="0"/>
              <a:t>4.3.3.1 Static Routes</a:t>
            </a:r>
          </a:p>
        </p:txBody>
      </p:sp>
    </p:spTree>
    <p:extLst>
      <p:ext uri="{BB962C8B-B14F-4D97-AF65-F5344CB8AC3E}">
        <p14:creationId xmlns:p14="http://schemas.microsoft.com/office/powerpoint/2010/main" val="234734670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DBE9C86-8F91-408C-8823-75B6B5CDDFFE}" type="slidenum">
              <a:rPr lang="en-US" smtClean="0">
                <a:solidFill>
                  <a:prstClr val="black"/>
                </a:solidFill>
              </a:rPr>
              <a:pPr/>
              <a:t>22</a:t>
            </a:fld>
            <a:endParaRPr lang="en-US" dirty="0" smtClean="0">
              <a:solidFill>
                <a:prstClr val="black"/>
              </a:solidFill>
            </a:endParaRPr>
          </a:p>
        </p:txBody>
      </p:sp>
      <p:sp>
        <p:nvSpPr>
          <p:cNvPr id="35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n-US" b="1" baseline="0" dirty="0" smtClean="0"/>
              <a:t>4.3.3.2  Default Static Routes Example</a:t>
            </a:r>
          </a:p>
        </p:txBody>
      </p:sp>
    </p:spTree>
    <p:extLst>
      <p:ext uri="{BB962C8B-B14F-4D97-AF65-F5344CB8AC3E}">
        <p14:creationId xmlns:p14="http://schemas.microsoft.com/office/powerpoint/2010/main" val="390673428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DBE9C86-8F91-408C-8823-75B6B5CDDFFE}" type="slidenum">
              <a:rPr lang="en-US" smtClean="0">
                <a:solidFill>
                  <a:prstClr val="black"/>
                </a:solidFill>
              </a:rPr>
              <a:pPr/>
              <a:t>23</a:t>
            </a:fld>
            <a:endParaRPr lang="en-US" dirty="0" smtClean="0">
              <a:solidFill>
                <a:prstClr val="black"/>
              </a:solidFill>
            </a:endParaRPr>
          </a:p>
        </p:txBody>
      </p:sp>
      <p:sp>
        <p:nvSpPr>
          <p:cNvPr id="35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n-US" b="1" baseline="0" dirty="0" smtClean="0"/>
              <a:t>4.3.3.2 Static Routes Example  (cont.)</a:t>
            </a:r>
          </a:p>
        </p:txBody>
      </p:sp>
    </p:spTree>
    <p:extLst>
      <p:ext uri="{BB962C8B-B14F-4D97-AF65-F5344CB8AC3E}">
        <p14:creationId xmlns:p14="http://schemas.microsoft.com/office/powerpoint/2010/main" val="256900892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DBE9C86-8F91-408C-8823-75B6B5CDDFFE}" type="slidenum">
              <a:rPr lang="en-US" smtClean="0"/>
              <a:pPr/>
              <a:t>24</a:t>
            </a:fld>
            <a:endParaRPr lang="en-US" dirty="0" smtClean="0"/>
          </a:p>
        </p:txBody>
      </p:sp>
      <p:sp>
        <p:nvSpPr>
          <p:cNvPr id="35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n-US" b="1" baseline="0" dirty="0" smtClean="0"/>
              <a:t>4.3.4.1 Dynamic Routing</a:t>
            </a:r>
          </a:p>
        </p:txBody>
      </p:sp>
    </p:spTree>
    <p:extLst>
      <p:ext uri="{BB962C8B-B14F-4D97-AF65-F5344CB8AC3E}">
        <p14:creationId xmlns:p14="http://schemas.microsoft.com/office/powerpoint/2010/main" val="314313101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DBE9C86-8F91-408C-8823-75B6B5CDDFFE}" type="slidenum">
              <a:rPr lang="en-US" smtClean="0"/>
              <a:pPr/>
              <a:t>25</a:t>
            </a:fld>
            <a:endParaRPr lang="en-US" dirty="0" smtClean="0"/>
          </a:p>
        </p:txBody>
      </p:sp>
      <p:sp>
        <p:nvSpPr>
          <p:cNvPr id="35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n-US" b="1" baseline="0" dirty="0" smtClean="0"/>
              <a:t>4.3.4.3 IPv4  Routing Protocols Example</a:t>
            </a:r>
          </a:p>
        </p:txBody>
      </p:sp>
    </p:spTree>
    <p:extLst>
      <p:ext uri="{BB962C8B-B14F-4D97-AF65-F5344CB8AC3E}">
        <p14:creationId xmlns:p14="http://schemas.microsoft.com/office/powerpoint/2010/main" val="66136884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DBE9C86-8F91-408C-8823-75B6B5CDDFFE}" type="slidenum">
              <a:rPr lang="en-US" smtClean="0"/>
              <a:pPr/>
              <a:t>26</a:t>
            </a:fld>
            <a:endParaRPr lang="en-US" dirty="0" smtClean="0"/>
          </a:p>
        </p:txBody>
      </p:sp>
      <p:sp>
        <p:nvSpPr>
          <p:cNvPr id="35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n-US" b="1" baseline="0" dirty="0" smtClean="0"/>
              <a:t>4.3.2.4 Directly Connected IPv6 Example</a:t>
            </a:r>
          </a:p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n-US" b="1" baseline="0" dirty="0" smtClean="0"/>
              <a:t>4.3.2.5 Packet Tracer – Investigating Directly Connected Routes</a:t>
            </a:r>
          </a:p>
        </p:txBody>
      </p:sp>
    </p:spTree>
    <p:extLst>
      <p:ext uri="{BB962C8B-B14F-4D97-AF65-F5344CB8AC3E}">
        <p14:creationId xmlns:p14="http://schemas.microsoft.com/office/powerpoint/2010/main" val="220499331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DBE9C86-8F91-408C-8823-75B6B5CDDFFE}" type="slidenum">
              <a:rPr lang="en-US" smtClean="0"/>
              <a:pPr/>
              <a:t>27</a:t>
            </a:fld>
            <a:endParaRPr lang="en-US" dirty="0" smtClean="0"/>
          </a:p>
        </p:txBody>
      </p:sp>
      <p:sp>
        <p:nvSpPr>
          <p:cNvPr id="35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n-US" b="1" baseline="0" dirty="0" smtClean="0"/>
              <a:t>4.3.3.3 Static IPv6 Route Example</a:t>
            </a:r>
          </a:p>
        </p:txBody>
      </p:sp>
    </p:spTree>
    <p:extLst>
      <p:ext uri="{BB962C8B-B14F-4D97-AF65-F5344CB8AC3E}">
        <p14:creationId xmlns:p14="http://schemas.microsoft.com/office/powerpoint/2010/main" val="324623720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DBE9C86-8F91-408C-8823-75B6B5CDDFFE}" type="slidenum">
              <a:rPr lang="en-US" smtClean="0"/>
              <a:pPr/>
              <a:t>28</a:t>
            </a:fld>
            <a:endParaRPr lang="en-US" dirty="0" smtClean="0"/>
          </a:p>
        </p:txBody>
      </p:sp>
      <p:sp>
        <p:nvSpPr>
          <p:cNvPr id="35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n-US" b="1" baseline="0" dirty="0" smtClean="0"/>
              <a:t>4.3.3.3 Static IPv6 Route Example</a:t>
            </a:r>
          </a:p>
        </p:txBody>
      </p:sp>
    </p:spTree>
    <p:extLst>
      <p:ext uri="{BB962C8B-B14F-4D97-AF65-F5344CB8AC3E}">
        <p14:creationId xmlns:p14="http://schemas.microsoft.com/office/powerpoint/2010/main" val="382890278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DBE9C86-8F91-408C-8823-75B6B5CDDFFE}" type="slidenum">
              <a:rPr lang="en-US" smtClean="0"/>
              <a:pPr/>
              <a:t>29</a:t>
            </a:fld>
            <a:endParaRPr lang="en-US" dirty="0" smtClean="0"/>
          </a:p>
        </p:txBody>
      </p:sp>
      <p:sp>
        <p:nvSpPr>
          <p:cNvPr id="35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n-US" b="1" baseline="0" dirty="0" smtClean="0"/>
              <a:t>4.3.4.5 IPv6 Routing Protocols Example</a:t>
            </a:r>
          </a:p>
        </p:txBody>
      </p:sp>
    </p:spTree>
    <p:extLst>
      <p:ext uri="{BB962C8B-B14F-4D97-AF65-F5344CB8AC3E}">
        <p14:creationId xmlns:p14="http://schemas.microsoft.com/office/powerpoint/2010/main" val="39774040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2906053-E8A2-4DAD-B57C-C8945C1AD1DD}" type="slidenum">
              <a:rPr lang="en-US" smtClean="0"/>
              <a:pPr/>
              <a:t>3</a:t>
            </a:fld>
            <a:endParaRPr lang="en-US" dirty="0" smtClean="0"/>
          </a:p>
        </p:txBody>
      </p:sp>
      <p:sp>
        <p:nvSpPr>
          <p:cNvPr id="34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buFontTx/>
              <a:buNone/>
            </a:pPr>
            <a:r>
              <a:rPr lang="en-US" b="1" dirty="0" smtClean="0"/>
              <a:t>4.</a:t>
            </a:r>
          </a:p>
        </p:txBody>
      </p:sp>
    </p:spTree>
    <p:extLst>
      <p:ext uri="{BB962C8B-B14F-4D97-AF65-F5344CB8AC3E}">
        <p14:creationId xmlns:p14="http://schemas.microsoft.com/office/powerpoint/2010/main" val="400820182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D5F77EF-9F5D-4805-BD17-79024BE7C85C}" type="slidenum">
              <a:rPr lang="en-US" smtClean="0"/>
              <a:pPr/>
              <a:t>30</a:t>
            </a:fld>
            <a:endParaRPr lang="en-US" dirty="0" smtClean="0"/>
          </a:p>
        </p:txBody>
      </p:sp>
      <p:sp>
        <p:nvSpPr>
          <p:cNvPr id="573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buFontTx/>
              <a:buNone/>
            </a:pPr>
            <a:r>
              <a:rPr lang="en-US" b="1" dirty="0" smtClean="0"/>
              <a:t>Chapter 4 Summary</a:t>
            </a:r>
          </a:p>
        </p:txBody>
      </p:sp>
    </p:spTree>
    <p:extLst>
      <p:ext uri="{BB962C8B-B14F-4D97-AF65-F5344CB8AC3E}">
        <p14:creationId xmlns:p14="http://schemas.microsoft.com/office/powerpoint/2010/main" val="101493582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D5F77EF-9F5D-4805-BD17-79024BE7C85C}" type="slidenum">
              <a:rPr lang="en-US" smtClean="0"/>
              <a:pPr/>
              <a:t>31</a:t>
            </a:fld>
            <a:endParaRPr lang="en-US" dirty="0" smtClean="0"/>
          </a:p>
        </p:txBody>
      </p:sp>
      <p:sp>
        <p:nvSpPr>
          <p:cNvPr id="573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buFontTx/>
              <a:buNone/>
            </a:pPr>
            <a:r>
              <a:rPr lang="en-US" b="1" dirty="0" smtClean="0"/>
              <a:t>Chapter 4 Summary</a:t>
            </a:r>
          </a:p>
        </p:txBody>
      </p:sp>
    </p:spTree>
    <p:extLst>
      <p:ext uri="{BB962C8B-B14F-4D97-AF65-F5344CB8AC3E}">
        <p14:creationId xmlns:p14="http://schemas.microsoft.com/office/powerpoint/2010/main" val="35168607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2906053-E8A2-4DAD-B57C-C8945C1AD1DD}" type="slidenum">
              <a:rPr lang="en-US" smtClean="0"/>
              <a:pPr/>
              <a:t>4</a:t>
            </a:fld>
            <a:endParaRPr lang="en-US" dirty="0" smtClean="0"/>
          </a:p>
        </p:txBody>
      </p:sp>
      <p:sp>
        <p:nvSpPr>
          <p:cNvPr id="34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112713" marR="0" indent="-112713" algn="l" defTabSz="1020763" rtl="0" eaLnBrk="0" fontAlgn="base" latinLnBrk="0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n-US" b="1" dirty="0" smtClean="0"/>
              <a:t>4.1.1.2</a:t>
            </a:r>
            <a:r>
              <a:rPr lang="en-US" b="1" baseline="0" dirty="0" smtClean="0"/>
              <a:t> Why Routing?</a:t>
            </a:r>
            <a:endParaRPr lang="en-US" b="1" dirty="0" smtClean="0"/>
          </a:p>
          <a:p>
            <a:pPr marL="112713" marR="0" indent="-112713" algn="l" defTabSz="1020763" rtl="0" eaLnBrk="0" fontAlgn="base" latinLnBrk="0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endParaRPr lang="en-US" b="1" dirty="0" smtClean="0"/>
          </a:p>
          <a:p>
            <a:pPr>
              <a:buFontTx/>
              <a:buNone/>
            </a:pPr>
            <a:endParaRPr lang="en-US" b="1" dirty="0" smtClean="0"/>
          </a:p>
        </p:txBody>
      </p:sp>
    </p:spTree>
    <p:extLst>
      <p:ext uri="{BB962C8B-B14F-4D97-AF65-F5344CB8AC3E}">
        <p14:creationId xmlns:p14="http://schemas.microsoft.com/office/powerpoint/2010/main" val="18014827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2906053-E8A2-4DAD-B57C-C8945C1AD1DD}" type="slidenum">
              <a:rPr lang="en-US" smtClean="0"/>
              <a:pPr/>
              <a:t>5</a:t>
            </a:fld>
            <a:endParaRPr lang="en-US" dirty="0" smtClean="0"/>
          </a:p>
        </p:txBody>
      </p:sp>
      <p:sp>
        <p:nvSpPr>
          <p:cNvPr id="34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112713" marR="0" indent="-112713" algn="l" defTabSz="1020763" rtl="0" eaLnBrk="0" fontAlgn="base" latinLnBrk="0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n-US" b="1" dirty="0" smtClean="0"/>
              <a:t>4.1.1.3</a:t>
            </a:r>
            <a:r>
              <a:rPr lang="en-US" b="1" baseline="0" dirty="0" smtClean="0"/>
              <a:t> Routers are Computers</a:t>
            </a:r>
            <a:endParaRPr lang="en-US" b="1" dirty="0" smtClean="0"/>
          </a:p>
          <a:p>
            <a:pPr marL="112713" marR="0" indent="-112713" algn="l" defTabSz="1020763" rtl="0" eaLnBrk="0" fontAlgn="base" latinLnBrk="0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endParaRPr lang="en-US" b="1" dirty="0" smtClean="0"/>
          </a:p>
          <a:p>
            <a:pPr>
              <a:buFontTx/>
              <a:buNone/>
            </a:pPr>
            <a:endParaRPr lang="en-US" b="1" dirty="0" smtClean="0"/>
          </a:p>
        </p:txBody>
      </p:sp>
    </p:spTree>
    <p:extLst>
      <p:ext uri="{BB962C8B-B14F-4D97-AF65-F5344CB8AC3E}">
        <p14:creationId xmlns:p14="http://schemas.microsoft.com/office/powerpoint/2010/main" val="24712008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2906053-E8A2-4DAD-B57C-C8945C1AD1DD}" type="slidenum">
              <a:rPr lang="en-US" smtClean="0"/>
              <a:pPr/>
              <a:t>6</a:t>
            </a:fld>
            <a:endParaRPr lang="en-US" dirty="0" smtClean="0"/>
          </a:p>
        </p:txBody>
      </p:sp>
      <p:sp>
        <p:nvSpPr>
          <p:cNvPr id="34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112713" marR="0" indent="-112713" algn="l" defTabSz="1020763" rtl="0" eaLnBrk="0" fontAlgn="base" latinLnBrk="0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n-US" b="1" dirty="0" smtClean="0"/>
              <a:t>4.1.1.3</a:t>
            </a:r>
            <a:r>
              <a:rPr lang="en-US" b="1" baseline="0" dirty="0" smtClean="0"/>
              <a:t> Routers are Computers</a:t>
            </a:r>
            <a:endParaRPr lang="en-US" b="1" dirty="0" smtClean="0"/>
          </a:p>
          <a:p>
            <a:pPr marL="112713" marR="0" indent="-112713" algn="l" defTabSz="1020763" rtl="0" eaLnBrk="0" fontAlgn="base" latinLnBrk="0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endParaRPr lang="en-US" b="1" dirty="0" smtClean="0"/>
          </a:p>
          <a:p>
            <a:pPr>
              <a:buFontTx/>
              <a:buNone/>
            </a:pPr>
            <a:endParaRPr lang="en-US" b="1" dirty="0" smtClean="0"/>
          </a:p>
        </p:txBody>
      </p:sp>
    </p:spTree>
    <p:extLst>
      <p:ext uri="{BB962C8B-B14F-4D97-AF65-F5344CB8AC3E}">
        <p14:creationId xmlns:p14="http://schemas.microsoft.com/office/powerpoint/2010/main" val="2145496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2906053-E8A2-4DAD-B57C-C8945C1AD1DD}" type="slidenum">
              <a:rPr lang="en-US" smtClean="0"/>
              <a:pPr/>
              <a:t>7</a:t>
            </a:fld>
            <a:endParaRPr lang="en-US" dirty="0" smtClean="0"/>
          </a:p>
        </p:txBody>
      </p:sp>
      <p:sp>
        <p:nvSpPr>
          <p:cNvPr id="34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112713" marR="0" indent="-112713" algn="l" defTabSz="1020763" rtl="0" eaLnBrk="0" fontAlgn="base" latinLnBrk="0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n-US" b="1" dirty="0" smtClean="0"/>
              <a:t>4.1.1.5</a:t>
            </a:r>
            <a:r>
              <a:rPr lang="en-US" b="1" baseline="0" dirty="0" smtClean="0"/>
              <a:t> Routers Choose Best Paths</a:t>
            </a:r>
            <a:endParaRPr lang="en-US" b="1" dirty="0" smtClean="0"/>
          </a:p>
          <a:p>
            <a:pPr marL="112713" marR="0" indent="-112713" algn="l" defTabSz="1020763" rtl="0" eaLnBrk="0" fontAlgn="base" latinLnBrk="0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endParaRPr lang="en-US" b="1" dirty="0" smtClean="0"/>
          </a:p>
          <a:p>
            <a:pPr>
              <a:buFontTx/>
              <a:buNone/>
            </a:pPr>
            <a:endParaRPr lang="en-US" b="1" dirty="0" smtClean="0"/>
          </a:p>
        </p:txBody>
      </p:sp>
    </p:spTree>
    <p:extLst>
      <p:ext uri="{BB962C8B-B14F-4D97-AF65-F5344CB8AC3E}">
        <p14:creationId xmlns:p14="http://schemas.microsoft.com/office/powerpoint/2010/main" val="36153028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2906053-E8A2-4DAD-B57C-C8945C1AD1DD}" type="slidenum">
              <a:rPr lang="en-US" smtClean="0"/>
              <a:pPr/>
              <a:t>8</a:t>
            </a:fld>
            <a:endParaRPr lang="en-US" dirty="0" smtClean="0"/>
          </a:p>
        </p:txBody>
      </p:sp>
      <p:sp>
        <p:nvSpPr>
          <p:cNvPr id="34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112713" marR="0" indent="-112713" algn="l" defTabSz="1020763" rtl="0" eaLnBrk="0" fontAlgn="base" latinLnBrk="0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n-US" b="1" baseline="0" dirty="0" smtClean="0"/>
              <a:t>4.1.2.2 Default Gateways</a:t>
            </a:r>
            <a:endParaRPr lang="en-US" b="1" dirty="0" smtClean="0"/>
          </a:p>
          <a:p>
            <a:pPr>
              <a:buFontTx/>
              <a:buNone/>
            </a:pPr>
            <a:endParaRPr lang="en-US" b="1" dirty="0" smtClean="0"/>
          </a:p>
        </p:txBody>
      </p:sp>
    </p:spTree>
    <p:extLst>
      <p:ext uri="{BB962C8B-B14F-4D97-AF65-F5344CB8AC3E}">
        <p14:creationId xmlns:p14="http://schemas.microsoft.com/office/powerpoint/2010/main" val="35251954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2906053-E8A2-4DAD-B57C-C8945C1AD1DD}" type="slidenum">
              <a:rPr lang="en-US" smtClean="0"/>
              <a:pPr/>
              <a:t>9</a:t>
            </a:fld>
            <a:endParaRPr lang="en-US" dirty="0" smtClean="0"/>
          </a:p>
        </p:txBody>
      </p:sp>
      <p:sp>
        <p:nvSpPr>
          <p:cNvPr id="34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112713" marR="0" indent="-112713" algn="l" defTabSz="1020763" rtl="0" eaLnBrk="0" fontAlgn="base" latinLnBrk="0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n-US" b="1" baseline="0" dirty="0" smtClean="0"/>
              <a:t>4.1.3.1 </a:t>
            </a:r>
            <a:r>
              <a:rPr lang="en-US" dirty="0" smtClean="0"/>
              <a:t>Configure Basic Router Settings </a:t>
            </a:r>
            <a:endParaRPr lang="en-US" b="1" dirty="0" smtClean="0"/>
          </a:p>
        </p:txBody>
      </p:sp>
    </p:spTree>
    <p:extLst>
      <p:ext uri="{BB962C8B-B14F-4D97-AF65-F5344CB8AC3E}">
        <p14:creationId xmlns:p14="http://schemas.microsoft.com/office/powerpoint/2010/main" val="27441519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PPt_CoverArt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893888"/>
            <a:ext cx="9140825" cy="2449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4498975" y="6670675"/>
            <a:ext cx="2347913" cy="19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124" tIns="41061" rIns="82124" bIns="41061" anchor="b" anchorCtr="1">
            <a:spAutoFit/>
          </a:bodyPr>
          <a:lstStyle/>
          <a:p>
            <a:pPr algn="l" defTabSz="814388">
              <a:lnSpc>
                <a:spcPct val="100000"/>
              </a:lnSpc>
              <a:defRPr/>
            </a:pPr>
            <a:r>
              <a:rPr lang="en-US" sz="700" dirty="0">
                <a:solidFill>
                  <a:srgbClr val="D3D3D3"/>
                </a:solidFill>
              </a:rPr>
              <a:t>© 2007 – 2010, Cisco Systems, Inc. All rights reserved.</a:t>
            </a: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7123113" y="6672263"/>
            <a:ext cx="650875" cy="188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  <a:defRPr/>
            </a:pPr>
            <a:r>
              <a:rPr lang="en-US" sz="700" dirty="0">
                <a:solidFill>
                  <a:srgbClr val="D3D3D3"/>
                </a:solidFill>
              </a:rPr>
              <a:t>Cisco Public</a:t>
            </a: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193675" y="6562725"/>
            <a:ext cx="962025" cy="29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2124" tIns="41061" rIns="82124" bIns="41061" anchor="b">
            <a:spAutoFit/>
          </a:bodyPr>
          <a:lstStyle/>
          <a:p>
            <a:pPr algn="l" defTabSz="814388">
              <a:lnSpc>
                <a:spcPct val="100000"/>
              </a:lnSpc>
              <a:defRPr/>
            </a:pPr>
            <a:r>
              <a:rPr lang="en-US" sz="700" dirty="0">
                <a:solidFill>
                  <a:srgbClr val="D3D3D3"/>
                </a:solidFill>
              </a:rPr>
              <a:t>ITE PC v4.1</a:t>
            </a:r>
          </a:p>
          <a:p>
            <a:pPr algn="l" defTabSz="814388">
              <a:lnSpc>
                <a:spcPct val="100000"/>
              </a:lnSpc>
              <a:defRPr/>
            </a:pPr>
            <a:r>
              <a:rPr lang="en-US" sz="700" dirty="0" smtClean="0">
                <a:solidFill>
                  <a:srgbClr val="D3D3D3"/>
                </a:solidFill>
              </a:rPr>
              <a:t>Chapter 4</a:t>
            </a:r>
            <a:endParaRPr lang="en-US" sz="700" dirty="0">
              <a:solidFill>
                <a:srgbClr val="D3D3D3"/>
              </a:solidFill>
            </a:endParaRPr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8596313" y="6626225"/>
            <a:ext cx="320675" cy="2349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  <a:defRPr/>
            </a:pPr>
            <a:fld id="{C31C4615-7F19-455B-A5C4-EA1B3B194C81}" type="slidenum">
              <a:rPr lang="en-US" sz="1000">
                <a:solidFill>
                  <a:srgbClr val="D3D3D3"/>
                </a:solidFill>
              </a:rPr>
              <a:pPr algn="r" defTabSz="814388">
                <a:lnSpc>
                  <a:spcPct val="100000"/>
                </a:lnSpc>
                <a:defRPr/>
              </a:pPr>
              <a:t>‹#›</a:t>
            </a:fld>
            <a:endParaRPr lang="en-US" sz="1000" dirty="0">
              <a:solidFill>
                <a:srgbClr val="D3D3D3"/>
              </a:solidFill>
            </a:endParaRPr>
          </a:p>
        </p:txBody>
      </p:sp>
      <p:pic>
        <p:nvPicPr>
          <p:cNvPr id="9" name="Picture 9" descr="Cisco_NewLogo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83225" y="5940425"/>
            <a:ext cx="3354388" cy="474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10" descr="Cisco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46063" y="119063"/>
            <a:ext cx="1171575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90247" name="Rectangle 7"/>
          <p:cNvSpPr>
            <a:spLocks noGrp="1" noChangeArrowheads="1"/>
          </p:cNvSpPr>
          <p:nvPr>
            <p:ph type="ctrTitle"/>
          </p:nvPr>
        </p:nvSpPr>
        <p:spPr bwMode="white">
          <a:xfrm>
            <a:off x="311150" y="2671763"/>
            <a:ext cx="3768725" cy="830262"/>
          </a:xfrm>
          <a:ln/>
        </p:spPr>
        <p:txBody>
          <a:bodyPr anchor="ctr"/>
          <a:lstStyle>
            <a:lvl1pPr>
              <a:defRPr sz="30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90248" name="Rectangle 8"/>
          <p:cNvSpPr>
            <a:spLocks noGrp="1" noChangeArrowheads="1"/>
          </p:cNvSpPr>
          <p:nvPr>
            <p:ph type="subTitle" idx="1"/>
          </p:nvPr>
        </p:nvSpPr>
        <p:spPr>
          <a:xfrm>
            <a:off x="311150" y="4672013"/>
            <a:ext cx="4103688" cy="658812"/>
          </a:xfrm>
          <a:ln/>
        </p:spPr>
        <p:txBody>
          <a:bodyPr/>
          <a:lstStyle>
            <a:lvl1pPr marL="0" indent="0">
              <a:lnSpc>
                <a:spcPct val="90000"/>
              </a:lnSpc>
              <a:buFont typeface="Wingdings" pitchFamily="2" charset="2"/>
              <a:buNone/>
              <a:defRPr sz="2000" b="1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65925" y="798513"/>
            <a:ext cx="2035175" cy="47879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5638" y="798513"/>
            <a:ext cx="5957887" cy="47879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638" y="798513"/>
            <a:ext cx="8145462" cy="8382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55638" y="2014538"/>
            <a:ext cx="7940675" cy="3571875"/>
          </a:xfrm>
        </p:spPr>
        <p:txBody>
          <a:bodyPr/>
          <a:lstStyle/>
          <a:p>
            <a:pPr lvl="0"/>
            <a:endParaRPr lang="en-US" noProof="0" dirty="0" smtClean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 descr="PPt_4face_021208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911350"/>
            <a:ext cx="9144000" cy="2432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278"/>
          <p:cNvSpPr>
            <a:spLocks noChangeArrowheads="1"/>
          </p:cNvSpPr>
          <p:nvPr/>
        </p:nvSpPr>
        <p:spPr bwMode="auto">
          <a:xfrm>
            <a:off x="4498975" y="6672263"/>
            <a:ext cx="2022475" cy="188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124" tIns="41061" rIns="82124" bIns="41061" anchor="b" anchorCtr="1">
            <a:spAutoFit/>
          </a:bodyPr>
          <a:lstStyle/>
          <a:p>
            <a:pPr algn="l" defTabSz="814388">
              <a:lnSpc>
                <a:spcPct val="100000"/>
              </a:lnSpc>
              <a:defRPr/>
            </a:pPr>
            <a:r>
              <a:rPr lang="en-US" sz="700" dirty="0">
                <a:solidFill>
                  <a:srgbClr val="D3D3D3"/>
                </a:solidFill>
              </a:rPr>
              <a:t>© 2008 Cisco Systems, Inc. All rights reserved.</a:t>
            </a:r>
          </a:p>
        </p:txBody>
      </p:sp>
      <p:sp>
        <p:nvSpPr>
          <p:cNvPr id="6" name="Rectangle 279"/>
          <p:cNvSpPr>
            <a:spLocks noChangeArrowheads="1"/>
          </p:cNvSpPr>
          <p:nvPr/>
        </p:nvSpPr>
        <p:spPr bwMode="auto">
          <a:xfrm>
            <a:off x="6896100" y="6672263"/>
            <a:ext cx="877888" cy="188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  <a:defRPr/>
            </a:pPr>
            <a:r>
              <a:rPr lang="en-US" sz="700" dirty="0">
                <a:solidFill>
                  <a:srgbClr val="D3D3D3"/>
                </a:solidFill>
              </a:rPr>
              <a:t>Cisco Confidential</a:t>
            </a:r>
          </a:p>
        </p:txBody>
      </p:sp>
      <p:sp>
        <p:nvSpPr>
          <p:cNvPr id="7" name="Rectangle 280"/>
          <p:cNvSpPr>
            <a:spLocks noChangeArrowheads="1"/>
          </p:cNvSpPr>
          <p:nvPr/>
        </p:nvSpPr>
        <p:spPr bwMode="auto">
          <a:xfrm>
            <a:off x="193675" y="6672263"/>
            <a:ext cx="962025" cy="188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2124" tIns="41061" rIns="82124" bIns="41061" anchor="b">
            <a:spAutoFit/>
          </a:bodyPr>
          <a:lstStyle/>
          <a:p>
            <a:pPr algn="l" defTabSz="814388">
              <a:lnSpc>
                <a:spcPct val="100000"/>
              </a:lnSpc>
              <a:defRPr/>
            </a:pPr>
            <a:r>
              <a:rPr lang="en-US" sz="700" dirty="0">
                <a:solidFill>
                  <a:srgbClr val="D3D3D3"/>
                </a:solidFill>
              </a:rPr>
              <a:t>Presentation_ID</a:t>
            </a:r>
          </a:p>
        </p:txBody>
      </p:sp>
      <p:sp>
        <p:nvSpPr>
          <p:cNvPr id="8" name="Rectangle 281"/>
          <p:cNvSpPr>
            <a:spLocks noChangeArrowheads="1"/>
          </p:cNvSpPr>
          <p:nvPr/>
        </p:nvSpPr>
        <p:spPr bwMode="auto">
          <a:xfrm>
            <a:off x="8596313" y="6626225"/>
            <a:ext cx="320675" cy="2349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  <a:defRPr/>
            </a:pPr>
            <a:fld id="{ACFA795C-7F0A-48D8-9FC3-F2BA5F8EB736}" type="slidenum">
              <a:rPr lang="en-US" sz="1000">
                <a:solidFill>
                  <a:srgbClr val="D3D3D3"/>
                </a:solidFill>
              </a:rPr>
              <a:pPr algn="r" defTabSz="814388">
                <a:lnSpc>
                  <a:spcPct val="100000"/>
                </a:lnSpc>
                <a:defRPr/>
              </a:pPr>
              <a:t>‹#›</a:t>
            </a:fld>
            <a:endParaRPr lang="en-US" sz="1000" dirty="0">
              <a:solidFill>
                <a:srgbClr val="D3D3D3"/>
              </a:solidFill>
            </a:endParaRPr>
          </a:p>
        </p:txBody>
      </p:sp>
      <p:pic>
        <p:nvPicPr>
          <p:cNvPr id="9" name="Picture 331" descr="Cisco_NewLogo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83225" y="5940425"/>
            <a:ext cx="3354388" cy="474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333" descr="Cisco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46063" y="119063"/>
            <a:ext cx="1171575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9873" name="Rectangle 209"/>
          <p:cNvSpPr>
            <a:spLocks noGrp="1" noChangeArrowheads="1"/>
          </p:cNvSpPr>
          <p:nvPr>
            <p:ph type="ctrTitle"/>
          </p:nvPr>
        </p:nvSpPr>
        <p:spPr bwMode="white">
          <a:xfrm>
            <a:off x="311150" y="2671763"/>
            <a:ext cx="3768725" cy="830262"/>
          </a:xfrm>
          <a:ln/>
        </p:spPr>
        <p:txBody>
          <a:bodyPr anchor="ctr"/>
          <a:lstStyle>
            <a:lvl1pPr>
              <a:defRPr sz="30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69874" name="Rectangle 210"/>
          <p:cNvSpPr>
            <a:spLocks noGrp="1" noChangeArrowheads="1"/>
          </p:cNvSpPr>
          <p:nvPr>
            <p:ph type="subTitle" idx="1"/>
          </p:nvPr>
        </p:nvSpPr>
        <p:spPr>
          <a:xfrm>
            <a:off x="311150" y="4672013"/>
            <a:ext cx="4103688" cy="658812"/>
          </a:xfrm>
          <a:ln/>
        </p:spPr>
        <p:txBody>
          <a:bodyPr/>
          <a:lstStyle>
            <a:lvl1pPr marL="0" indent="0">
              <a:lnSpc>
                <a:spcPct val="90000"/>
              </a:lnSpc>
              <a:buFont typeface="Wingdings" pitchFamily="2" charset="2"/>
              <a:buNone/>
              <a:defRPr sz="2000" b="1"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5638" y="2014538"/>
            <a:ext cx="3894137" cy="3571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02175" y="2014538"/>
            <a:ext cx="3894138" cy="3571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dirty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65925" y="798513"/>
            <a:ext cx="2035175" cy="47879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5638" y="798513"/>
            <a:ext cx="5957887" cy="47879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5638" y="2014538"/>
            <a:ext cx="3894137" cy="3571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02175" y="2014538"/>
            <a:ext cx="3894138" cy="3571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5.pn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55638" y="798513"/>
            <a:ext cx="8145462" cy="838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82124" tIns="41061" rIns="82124" bIns="41061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Slide Title</a:t>
            </a:r>
          </a:p>
        </p:txBody>
      </p:sp>
      <p:sp>
        <p:nvSpPr>
          <p:cNvPr id="1027" name="Rectangle 4"/>
          <p:cNvSpPr>
            <a:spLocks noChangeArrowheads="1"/>
          </p:cNvSpPr>
          <p:nvPr/>
        </p:nvSpPr>
        <p:spPr bwMode="auto">
          <a:xfrm>
            <a:off x="193675" y="6562725"/>
            <a:ext cx="962025" cy="29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2124" tIns="41061" rIns="82124" bIns="41061" anchor="b">
            <a:spAutoFit/>
          </a:bodyPr>
          <a:lstStyle/>
          <a:p>
            <a:pPr algn="l" defTabSz="814388">
              <a:lnSpc>
                <a:spcPct val="100000"/>
              </a:lnSpc>
              <a:defRPr/>
            </a:pPr>
            <a:r>
              <a:rPr lang="en-US" sz="700" dirty="0">
                <a:solidFill>
                  <a:srgbClr val="D3D3D3"/>
                </a:solidFill>
              </a:rPr>
              <a:t>ITE PC v4.1</a:t>
            </a:r>
          </a:p>
          <a:p>
            <a:pPr algn="l" defTabSz="814388">
              <a:lnSpc>
                <a:spcPct val="100000"/>
              </a:lnSpc>
              <a:defRPr/>
            </a:pPr>
            <a:r>
              <a:rPr lang="en-US" sz="700" dirty="0" smtClean="0">
                <a:solidFill>
                  <a:srgbClr val="D3D3D3"/>
                </a:solidFill>
              </a:rPr>
              <a:t>Chapter 4</a:t>
            </a:r>
            <a:endParaRPr lang="en-US" sz="700" dirty="0">
              <a:solidFill>
                <a:srgbClr val="D3D3D3"/>
              </a:solidFill>
            </a:endParaRPr>
          </a:p>
        </p:txBody>
      </p:sp>
      <p:sp>
        <p:nvSpPr>
          <p:cNvPr id="1028" name="Rectangle 5"/>
          <p:cNvSpPr>
            <a:spLocks noChangeArrowheads="1"/>
          </p:cNvSpPr>
          <p:nvPr/>
        </p:nvSpPr>
        <p:spPr bwMode="auto">
          <a:xfrm>
            <a:off x="8596313" y="6626225"/>
            <a:ext cx="320675" cy="2349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  <a:defRPr/>
            </a:pPr>
            <a:fld id="{58EC189E-ADD4-420E-B89E-1E32C54438D7}" type="slidenum">
              <a:rPr lang="en-US" sz="1000">
                <a:solidFill>
                  <a:srgbClr val="D3D3D3"/>
                </a:solidFill>
              </a:rPr>
              <a:pPr algn="r" defTabSz="814388">
                <a:lnSpc>
                  <a:spcPct val="100000"/>
                </a:lnSpc>
                <a:defRPr/>
              </a:pPr>
              <a:t>‹#›</a:t>
            </a:fld>
            <a:endParaRPr lang="en-US" sz="1000" dirty="0">
              <a:solidFill>
                <a:srgbClr val="D3D3D3"/>
              </a:solidFill>
            </a:endParaRPr>
          </a:p>
        </p:txBody>
      </p:sp>
      <p:sp>
        <p:nvSpPr>
          <p:cNvPr id="1029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655638" y="2014538"/>
            <a:ext cx="7940675" cy="35718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82124" tIns="41061" rIns="82124" bIns="4106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Body 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pic>
        <p:nvPicPr>
          <p:cNvPr id="1030" name="Picture 7" descr="PPt_TopBand_Artwork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0" y="0"/>
            <a:ext cx="9140825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1" name="Rectangle 8"/>
          <p:cNvSpPr>
            <a:spLocks noChangeArrowheads="1"/>
          </p:cNvSpPr>
          <p:nvPr/>
        </p:nvSpPr>
        <p:spPr bwMode="auto">
          <a:xfrm>
            <a:off x="4498975" y="6670675"/>
            <a:ext cx="2347913" cy="19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124" tIns="41061" rIns="82124" bIns="41061" anchor="b" anchorCtr="1">
            <a:spAutoFit/>
          </a:bodyPr>
          <a:lstStyle/>
          <a:p>
            <a:pPr algn="l" defTabSz="814388">
              <a:lnSpc>
                <a:spcPct val="100000"/>
              </a:lnSpc>
              <a:defRPr/>
            </a:pPr>
            <a:r>
              <a:rPr lang="en-US" sz="700" dirty="0">
                <a:solidFill>
                  <a:srgbClr val="D3D3D3"/>
                </a:solidFill>
              </a:rPr>
              <a:t>© 2007 – 2010, Cisco Systems, Inc. All rights reserved.</a:t>
            </a:r>
          </a:p>
        </p:txBody>
      </p:sp>
      <p:sp>
        <p:nvSpPr>
          <p:cNvPr id="1032" name="Rectangle 9"/>
          <p:cNvSpPr>
            <a:spLocks noChangeArrowheads="1"/>
          </p:cNvSpPr>
          <p:nvPr/>
        </p:nvSpPr>
        <p:spPr bwMode="auto">
          <a:xfrm>
            <a:off x="7123113" y="6672263"/>
            <a:ext cx="650875" cy="188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  <a:defRPr/>
            </a:pPr>
            <a:r>
              <a:rPr lang="en-US" sz="700" dirty="0">
                <a:solidFill>
                  <a:srgbClr val="D3D3D3"/>
                </a:solidFill>
              </a:rPr>
              <a:t>Cisco Public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55" r:id="rId1"/>
    <p:sldLayoutId id="2147484434" r:id="rId2"/>
    <p:sldLayoutId id="2147484435" r:id="rId3"/>
    <p:sldLayoutId id="2147484436" r:id="rId4"/>
    <p:sldLayoutId id="2147484437" r:id="rId5"/>
    <p:sldLayoutId id="2147484438" r:id="rId6"/>
    <p:sldLayoutId id="2147484439" r:id="rId7"/>
    <p:sldLayoutId id="2147484440" r:id="rId8"/>
    <p:sldLayoutId id="2147484441" r:id="rId9"/>
    <p:sldLayoutId id="2147484442" r:id="rId10"/>
    <p:sldLayoutId id="2147484443" r:id="rId11"/>
    <p:sldLayoutId id="2147484444" r:id="rId12"/>
  </p:sldLayoutIdLst>
  <p:timing>
    <p:tnLst>
      <p:par>
        <p:cTn id="1" dur="indefinite" restart="never" nodeType="tmRoot"/>
      </p:par>
    </p:tnLst>
  </p:timing>
  <p:txStyles>
    <p:titleStyle>
      <a:lvl1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+mj-lt"/>
          <a:ea typeface="+mj-ea"/>
          <a:cs typeface="+mj-cs"/>
        </a:defRPr>
      </a:lvl1pPr>
      <a:lvl2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2pPr>
      <a:lvl3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3pPr>
      <a:lvl4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4pPr>
      <a:lvl5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5pPr>
      <a:lvl6pPr marL="457200" algn="l" defTabSz="814388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6pPr>
      <a:lvl7pPr marL="914400" algn="l" defTabSz="814388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7pPr>
      <a:lvl8pPr marL="1371600" algn="l" defTabSz="814388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8pPr>
      <a:lvl9pPr marL="1828800" algn="l" defTabSz="814388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9pPr>
    </p:titleStyle>
    <p:bodyStyle>
      <a:lvl1pPr marL="236538" indent="-236538" algn="l" defTabSz="814388" rtl="0" eaLnBrk="0" fontAlgn="base" hangingPunct="0">
        <a:lnSpc>
          <a:spcPct val="95000"/>
        </a:lnSpc>
        <a:spcBef>
          <a:spcPct val="50000"/>
        </a:spcBef>
        <a:spcAft>
          <a:spcPct val="0"/>
        </a:spcAft>
        <a:buClr>
          <a:srgbClr val="708CA1"/>
        </a:buClr>
        <a:buFont typeface="Wingdings" pitchFamily="2" charset="2"/>
        <a:buChar char="§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574675" indent="-117475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2pPr>
      <a:lvl3pPr marL="914400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3pPr>
      <a:lvl4pPr marL="1254125" indent="117475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4pPr>
      <a:lvl5pPr marL="1604963" indent="223838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5pPr>
      <a:lvl6pPr marL="2062163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6pPr>
      <a:lvl7pPr marL="2519363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7pPr>
      <a:lvl8pPr marL="2976563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8pPr>
      <a:lvl9pPr marL="3433763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6146"/>
          <p:cNvSpPr>
            <a:spLocks noGrp="1" noChangeArrowheads="1"/>
          </p:cNvSpPr>
          <p:nvPr>
            <p:ph type="title"/>
          </p:nvPr>
        </p:nvSpPr>
        <p:spPr bwMode="auto">
          <a:xfrm>
            <a:off x="655638" y="798513"/>
            <a:ext cx="8145462" cy="838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82124" tIns="41061" rIns="82124" bIns="41061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Slide Title</a:t>
            </a:r>
          </a:p>
        </p:txBody>
      </p:sp>
      <p:sp>
        <p:nvSpPr>
          <p:cNvPr id="2051" name="Rectangle 6281"/>
          <p:cNvSpPr>
            <a:spLocks noChangeArrowheads="1"/>
          </p:cNvSpPr>
          <p:nvPr/>
        </p:nvSpPr>
        <p:spPr bwMode="auto">
          <a:xfrm>
            <a:off x="193675" y="6672263"/>
            <a:ext cx="962025" cy="188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2124" tIns="41061" rIns="82124" bIns="41061" anchor="b">
            <a:spAutoFit/>
          </a:bodyPr>
          <a:lstStyle/>
          <a:p>
            <a:pPr algn="l" defTabSz="814388">
              <a:lnSpc>
                <a:spcPct val="100000"/>
              </a:lnSpc>
              <a:defRPr/>
            </a:pPr>
            <a:r>
              <a:rPr lang="en-US" sz="700" dirty="0">
                <a:solidFill>
                  <a:srgbClr val="D3D3D3"/>
                </a:solidFill>
              </a:rPr>
              <a:t>Presentation_ID</a:t>
            </a:r>
          </a:p>
        </p:txBody>
      </p:sp>
      <p:sp>
        <p:nvSpPr>
          <p:cNvPr id="2052" name="Rectangle 6282"/>
          <p:cNvSpPr>
            <a:spLocks noChangeArrowheads="1"/>
          </p:cNvSpPr>
          <p:nvPr/>
        </p:nvSpPr>
        <p:spPr bwMode="auto">
          <a:xfrm>
            <a:off x="8596313" y="6626225"/>
            <a:ext cx="320675" cy="2349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  <a:defRPr/>
            </a:pPr>
            <a:fld id="{85C5E045-6C48-46C0-92AE-30A8710B0BBD}" type="slidenum">
              <a:rPr lang="en-US" sz="1000">
                <a:solidFill>
                  <a:srgbClr val="D3D3D3"/>
                </a:solidFill>
              </a:rPr>
              <a:pPr algn="r" defTabSz="814388">
                <a:lnSpc>
                  <a:spcPct val="100000"/>
                </a:lnSpc>
                <a:defRPr/>
              </a:pPr>
              <a:t>‹#›</a:t>
            </a:fld>
            <a:endParaRPr lang="en-US" sz="1000" dirty="0">
              <a:solidFill>
                <a:srgbClr val="D3D3D3"/>
              </a:solidFill>
            </a:endParaRPr>
          </a:p>
        </p:txBody>
      </p:sp>
      <p:sp>
        <p:nvSpPr>
          <p:cNvPr id="2053" name="Rectangle 6284"/>
          <p:cNvSpPr>
            <a:spLocks noGrp="1" noChangeArrowheads="1"/>
          </p:cNvSpPr>
          <p:nvPr>
            <p:ph type="body" idx="1"/>
          </p:nvPr>
        </p:nvSpPr>
        <p:spPr bwMode="auto">
          <a:xfrm>
            <a:off x="655638" y="2014538"/>
            <a:ext cx="7940675" cy="35718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82124" tIns="41061" rIns="82124" bIns="4106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Body 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2054" name="Rectangle 6312"/>
          <p:cNvSpPr>
            <a:spLocks noChangeArrowheads="1"/>
          </p:cNvSpPr>
          <p:nvPr/>
        </p:nvSpPr>
        <p:spPr bwMode="auto">
          <a:xfrm>
            <a:off x="4498975" y="6672263"/>
            <a:ext cx="2022475" cy="188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124" tIns="41061" rIns="82124" bIns="41061" anchor="b" anchorCtr="1">
            <a:spAutoFit/>
          </a:bodyPr>
          <a:lstStyle/>
          <a:p>
            <a:pPr algn="l" defTabSz="814388">
              <a:lnSpc>
                <a:spcPct val="100000"/>
              </a:lnSpc>
              <a:defRPr/>
            </a:pPr>
            <a:r>
              <a:rPr lang="en-US" sz="700" dirty="0">
                <a:solidFill>
                  <a:srgbClr val="D3D3D3"/>
                </a:solidFill>
              </a:rPr>
              <a:t>© 2008 Cisco Systems, Inc. All rights reserved.</a:t>
            </a:r>
          </a:p>
        </p:txBody>
      </p:sp>
      <p:sp>
        <p:nvSpPr>
          <p:cNvPr id="2055" name="Rectangle 6313"/>
          <p:cNvSpPr>
            <a:spLocks noChangeArrowheads="1"/>
          </p:cNvSpPr>
          <p:nvPr/>
        </p:nvSpPr>
        <p:spPr bwMode="auto">
          <a:xfrm>
            <a:off x="6896100" y="6672263"/>
            <a:ext cx="877888" cy="188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  <a:defRPr/>
            </a:pPr>
            <a:r>
              <a:rPr lang="en-US" sz="700" dirty="0">
                <a:solidFill>
                  <a:srgbClr val="D3D3D3"/>
                </a:solidFill>
              </a:rPr>
              <a:t>Cisco Confidential</a:t>
            </a:r>
          </a:p>
        </p:txBody>
      </p:sp>
      <p:pic>
        <p:nvPicPr>
          <p:cNvPr id="2056" name="Picture 8" descr="Rev08_Cisco_BrandBar10_060408.png"/>
          <p:cNvPicPr>
            <a:picLocks noChangeAspect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0" y="0"/>
            <a:ext cx="9144000" cy="341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456" r:id="rId1"/>
    <p:sldLayoutId id="2147484445" r:id="rId2"/>
    <p:sldLayoutId id="2147484446" r:id="rId3"/>
    <p:sldLayoutId id="2147484447" r:id="rId4"/>
    <p:sldLayoutId id="2147484448" r:id="rId5"/>
    <p:sldLayoutId id="2147484449" r:id="rId6"/>
    <p:sldLayoutId id="2147484450" r:id="rId7"/>
    <p:sldLayoutId id="2147484451" r:id="rId8"/>
    <p:sldLayoutId id="2147484452" r:id="rId9"/>
    <p:sldLayoutId id="2147484453" r:id="rId10"/>
    <p:sldLayoutId id="2147484454" r:id="rId11"/>
  </p:sldLayoutIdLst>
  <p:timing>
    <p:tnLst>
      <p:par>
        <p:cTn id="1" dur="indefinite" restart="never" nodeType="tmRoot"/>
      </p:par>
    </p:tnLst>
  </p:timing>
  <p:txStyles>
    <p:titleStyle>
      <a:lvl1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+mj-lt"/>
          <a:ea typeface="+mj-ea"/>
          <a:cs typeface="+mj-cs"/>
        </a:defRPr>
      </a:lvl1pPr>
      <a:lvl2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2pPr>
      <a:lvl3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3pPr>
      <a:lvl4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4pPr>
      <a:lvl5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5pPr>
      <a:lvl6pPr marL="457200" algn="l" defTabSz="814388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6pPr>
      <a:lvl7pPr marL="914400" algn="l" defTabSz="814388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7pPr>
      <a:lvl8pPr marL="1371600" algn="l" defTabSz="814388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8pPr>
      <a:lvl9pPr marL="1828800" algn="l" defTabSz="814388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9pPr>
    </p:titleStyle>
    <p:bodyStyle>
      <a:lvl1pPr marL="236538" indent="-236538" algn="l" defTabSz="814388" rtl="0" eaLnBrk="0" fontAlgn="base" hangingPunct="0">
        <a:lnSpc>
          <a:spcPct val="95000"/>
        </a:lnSpc>
        <a:spcBef>
          <a:spcPct val="50000"/>
        </a:spcBef>
        <a:spcAft>
          <a:spcPct val="0"/>
        </a:spcAft>
        <a:buClr>
          <a:srgbClr val="708CA1"/>
        </a:buClr>
        <a:buFont typeface="Wingdings" pitchFamily="2" charset="2"/>
        <a:buChar char="§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574675" indent="-117475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2pPr>
      <a:lvl3pPr marL="914400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3pPr>
      <a:lvl4pPr marL="1254125" indent="117475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4pPr>
      <a:lvl5pPr marL="1604963" indent="223838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5pPr>
      <a:lvl6pPr marL="2062163" algn="l" defTabSz="814388" rtl="0" eaLnBrk="1" fontAlgn="base" hangingPunct="1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6pPr>
      <a:lvl7pPr marL="2519363" algn="l" defTabSz="814388" rtl="0" eaLnBrk="1" fontAlgn="base" hangingPunct="1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7pPr>
      <a:lvl8pPr marL="2976563" algn="l" defTabSz="814388" rtl="0" eaLnBrk="1" fontAlgn="base" hangingPunct="1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8pPr>
      <a:lvl9pPr marL="3433763" algn="l" defTabSz="814388" rtl="0" eaLnBrk="1" fontAlgn="base" hangingPunct="1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11150" y="2263775"/>
            <a:ext cx="3854450" cy="1481138"/>
          </a:xfrm>
        </p:spPr>
        <p:txBody>
          <a:bodyPr/>
          <a:lstStyle/>
          <a:p>
            <a:pPr eaLnBrk="1" hangingPunct="1"/>
            <a:r>
              <a:rPr lang="en-US" sz="2800" dirty="0" smtClean="0"/>
              <a:t>Chapter 4: Routing Concepts</a:t>
            </a:r>
            <a:endParaRPr lang="en-US" sz="2800" dirty="0" smtClean="0">
              <a:solidFill>
                <a:schemeClr val="folHlink"/>
              </a:solidFill>
            </a:endParaRP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11150" y="4672013"/>
            <a:ext cx="6788150" cy="658812"/>
          </a:xfrm>
        </p:spPr>
        <p:txBody>
          <a:bodyPr/>
          <a:lstStyle/>
          <a:p>
            <a:pPr eaLnBrk="1" hangingPunct="1"/>
            <a:r>
              <a:rPr lang="en-US" sz="2400" dirty="0" smtClean="0">
                <a:solidFill>
                  <a:schemeClr val="tx1"/>
                </a:solidFill>
              </a:rPr>
              <a:t>Routing &amp; Switching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897914" y="1364343"/>
            <a:ext cx="4071914" cy="3623293"/>
          </a:xfrm>
        </p:spPr>
        <p:txBody>
          <a:bodyPr/>
          <a:lstStyle/>
          <a:p>
            <a:pPr marL="0" indent="0" algn="just">
              <a:buNone/>
            </a:pPr>
            <a:r>
              <a:rPr lang="en-US" sz="1800" dirty="0" smtClean="0"/>
              <a:t>To be available, a router interface must be:</a:t>
            </a:r>
          </a:p>
          <a:p>
            <a:pPr algn="just"/>
            <a:r>
              <a:rPr lang="en-US" sz="1800" dirty="0" smtClean="0"/>
              <a:t>Configured with an address and subnet mask .</a:t>
            </a:r>
          </a:p>
          <a:p>
            <a:pPr algn="just"/>
            <a:r>
              <a:rPr lang="en-US" sz="1800" dirty="0"/>
              <a:t>Must be activated using no shutdown command</a:t>
            </a:r>
            <a:r>
              <a:rPr lang="en-US" sz="1800" dirty="0" smtClean="0"/>
              <a:t>. Router interfaces are shutdown by default. </a:t>
            </a:r>
          </a:p>
          <a:p>
            <a:pPr algn="just"/>
            <a:r>
              <a:rPr lang="en-US" sz="1800" dirty="0" smtClean="0"/>
              <a:t>Serial cable end labelled DCE requires a clock rate.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40002" y="513505"/>
            <a:ext cx="8145462" cy="838200"/>
          </a:xfrm>
        </p:spPr>
        <p:txBody>
          <a:bodyPr/>
          <a:lstStyle/>
          <a:p>
            <a:r>
              <a:rPr lang="en-US" sz="1800" dirty="0" smtClean="0"/>
              <a:t>Basic Settings on a Router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>Configure an </a:t>
            </a:r>
            <a:r>
              <a:rPr lang="en-US" dirty="0" smtClean="0"/>
              <a:t>IPv4 </a:t>
            </a:r>
            <a:r>
              <a:rPr lang="en-US" dirty="0"/>
              <a:t>Router Interface</a:t>
            </a: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 rotWithShape="1">
          <a:blip r:embed="rId3" cstate="print"/>
          <a:srcRect l="47299" t="28572" r="17339" b="47961"/>
          <a:stretch/>
        </p:blipFill>
        <p:spPr bwMode="auto">
          <a:xfrm>
            <a:off x="296885" y="2160891"/>
            <a:ext cx="4601029" cy="17166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Box 1"/>
          <p:cNvSpPr txBox="1"/>
          <p:nvPr/>
        </p:nvSpPr>
        <p:spPr>
          <a:xfrm>
            <a:off x="296885" y="4079414"/>
            <a:ext cx="7101444" cy="27515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SG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R1(</a:t>
            </a:r>
            <a:r>
              <a:rPr lang="en-SG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config</a:t>
            </a:r>
            <a:r>
              <a:rPr lang="en-SG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)#interface g0/0</a:t>
            </a:r>
          </a:p>
          <a:p>
            <a:pPr algn="l"/>
            <a:r>
              <a:rPr lang="en-SG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R1(</a:t>
            </a:r>
            <a:r>
              <a:rPr lang="en-SG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config</a:t>
            </a:r>
            <a:r>
              <a:rPr lang="en-SG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-if)#</a:t>
            </a:r>
            <a:r>
              <a:rPr lang="en-SG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ip</a:t>
            </a:r>
            <a:r>
              <a:rPr lang="en-SG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address 192.168.10.1 255.255.255.0</a:t>
            </a:r>
          </a:p>
          <a:p>
            <a:pPr algn="l"/>
            <a:r>
              <a:rPr lang="en-SG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R1(</a:t>
            </a:r>
            <a:r>
              <a:rPr lang="en-SG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config</a:t>
            </a:r>
            <a:r>
              <a:rPr lang="en-SG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-if</a:t>
            </a:r>
            <a:r>
              <a:rPr lang="en-SG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)#no shutdown</a:t>
            </a:r>
          </a:p>
          <a:p>
            <a:pPr algn="l"/>
            <a:r>
              <a:rPr lang="en-SG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R1(</a:t>
            </a:r>
            <a:r>
              <a:rPr lang="en-SG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config</a:t>
            </a:r>
            <a:r>
              <a:rPr lang="en-SG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-if</a:t>
            </a:r>
            <a:r>
              <a:rPr lang="en-SG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)#exit</a:t>
            </a:r>
          </a:p>
          <a:p>
            <a:pPr algn="l"/>
            <a:r>
              <a:rPr lang="en-SG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R1(</a:t>
            </a:r>
            <a:r>
              <a:rPr lang="en-SG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config</a:t>
            </a:r>
            <a:r>
              <a:rPr lang="en-SG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)#</a:t>
            </a:r>
            <a:r>
              <a:rPr lang="en-SG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interface </a:t>
            </a:r>
            <a:r>
              <a:rPr lang="en-SG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g0/1</a:t>
            </a:r>
            <a:endParaRPr lang="en-SG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SG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R1(</a:t>
            </a:r>
            <a:r>
              <a:rPr lang="en-SG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config</a:t>
            </a:r>
            <a:r>
              <a:rPr lang="en-SG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-if)#</a:t>
            </a:r>
            <a:r>
              <a:rPr lang="en-SG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ip</a:t>
            </a:r>
            <a:r>
              <a:rPr lang="en-SG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address </a:t>
            </a:r>
            <a:r>
              <a:rPr lang="en-SG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192.168.11.1 </a:t>
            </a:r>
            <a:r>
              <a:rPr lang="en-SG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255.255.255.0</a:t>
            </a:r>
          </a:p>
          <a:p>
            <a:pPr algn="l"/>
            <a:r>
              <a:rPr lang="en-SG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R1(</a:t>
            </a:r>
            <a:r>
              <a:rPr lang="en-SG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config</a:t>
            </a:r>
            <a:r>
              <a:rPr lang="en-SG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-if)#no </a:t>
            </a:r>
            <a:r>
              <a:rPr lang="en-SG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shutdown</a:t>
            </a:r>
          </a:p>
          <a:p>
            <a:pPr algn="l"/>
            <a:r>
              <a:rPr lang="en-SG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R1(</a:t>
            </a:r>
            <a:r>
              <a:rPr lang="en-SG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config</a:t>
            </a:r>
            <a:r>
              <a:rPr lang="en-SG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-if)#exit</a:t>
            </a:r>
          </a:p>
          <a:p>
            <a:pPr algn="l"/>
            <a:r>
              <a:rPr lang="en-SG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R1(</a:t>
            </a:r>
            <a:r>
              <a:rPr lang="en-SG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config</a:t>
            </a:r>
            <a:r>
              <a:rPr lang="en-SG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)#interface </a:t>
            </a:r>
            <a:r>
              <a:rPr lang="en-SG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s0/0/0</a:t>
            </a:r>
            <a:endParaRPr lang="en-SG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SG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R1(</a:t>
            </a:r>
            <a:r>
              <a:rPr lang="en-SG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config</a:t>
            </a:r>
            <a:r>
              <a:rPr lang="en-SG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-if)#</a:t>
            </a:r>
            <a:r>
              <a:rPr lang="en-SG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ip</a:t>
            </a:r>
            <a:r>
              <a:rPr lang="en-SG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address </a:t>
            </a:r>
            <a:r>
              <a:rPr lang="en-SG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209.165.200.225 255.255.255.252</a:t>
            </a:r>
          </a:p>
          <a:p>
            <a:pPr algn="l"/>
            <a:r>
              <a:rPr lang="en-SG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R1(</a:t>
            </a:r>
            <a:r>
              <a:rPr lang="en-SG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config</a:t>
            </a:r>
            <a:r>
              <a:rPr lang="en-SG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-if</a:t>
            </a:r>
            <a:r>
              <a:rPr lang="en-SG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)#clock rate 64000</a:t>
            </a:r>
            <a:endParaRPr lang="en-SG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SG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R1(</a:t>
            </a:r>
            <a:r>
              <a:rPr lang="en-SG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config</a:t>
            </a:r>
            <a:r>
              <a:rPr lang="en-SG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-if)#no </a:t>
            </a:r>
            <a:r>
              <a:rPr lang="en-SG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shutdown</a:t>
            </a:r>
            <a:endParaRPr lang="en-SG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1967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63753" y="525381"/>
            <a:ext cx="8145462" cy="838200"/>
          </a:xfrm>
        </p:spPr>
        <p:txBody>
          <a:bodyPr/>
          <a:lstStyle/>
          <a:p>
            <a:r>
              <a:rPr lang="en-US" sz="1800" dirty="0" smtClean="0"/>
              <a:t>Basic Settings on a Router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Configure an IPv6 Router Interface</a:t>
            </a:r>
            <a:endParaRPr lang="en-US" dirty="0"/>
          </a:p>
        </p:txBody>
      </p:sp>
      <p:pic>
        <p:nvPicPr>
          <p:cNvPr id="13315" name="Picture 3"/>
          <p:cNvPicPr>
            <a:picLocks noChangeAspect="1" noChangeArrowheads="1"/>
          </p:cNvPicPr>
          <p:nvPr/>
        </p:nvPicPr>
        <p:blipFill rotWithShape="1">
          <a:blip r:embed="rId3" cstate="print"/>
          <a:srcRect l="47633" t="28770" r="17674" b="47007"/>
          <a:stretch/>
        </p:blipFill>
        <p:spPr bwMode="auto">
          <a:xfrm>
            <a:off x="293316" y="1488230"/>
            <a:ext cx="5042267" cy="19793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293317" y="3681351"/>
            <a:ext cx="7101444" cy="30908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SG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R1(</a:t>
            </a:r>
            <a:r>
              <a:rPr lang="en-SG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config</a:t>
            </a:r>
            <a:r>
              <a:rPr lang="en-SG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)#interface g0/0</a:t>
            </a:r>
          </a:p>
          <a:p>
            <a:pPr algn="l"/>
            <a:r>
              <a:rPr lang="en-SG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R1(</a:t>
            </a:r>
            <a:r>
              <a:rPr lang="en-SG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config</a:t>
            </a:r>
            <a:r>
              <a:rPr lang="en-SG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-if)#</a:t>
            </a:r>
            <a:r>
              <a:rPr lang="en-SG" sz="1800" b="1" u="sng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ipv6</a:t>
            </a:r>
            <a:r>
              <a:rPr lang="en-SG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address 2001:db8:acad:1::1/64</a:t>
            </a:r>
          </a:p>
          <a:p>
            <a:pPr algn="l"/>
            <a:r>
              <a:rPr lang="en-SG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R1(</a:t>
            </a:r>
            <a:r>
              <a:rPr lang="en-SG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config</a:t>
            </a:r>
            <a:r>
              <a:rPr lang="en-SG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-if</a:t>
            </a:r>
            <a:r>
              <a:rPr lang="en-SG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)#no shutdown</a:t>
            </a:r>
          </a:p>
          <a:p>
            <a:pPr algn="l"/>
            <a:r>
              <a:rPr lang="en-SG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R1(</a:t>
            </a:r>
            <a:r>
              <a:rPr lang="en-SG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config</a:t>
            </a:r>
            <a:r>
              <a:rPr lang="en-SG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-if</a:t>
            </a:r>
            <a:r>
              <a:rPr lang="en-SG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)#exit</a:t>
            </a:r>
          </a:p>
          <a:p>
            <a:pPr algn="l"/>
            <a:r>
              <a:rPr lang="en-SG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R1(</a:t>
            </a:r>
            <a:r>
              <a:rPr lang="en-SG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config</a:t>
            </a:r>
            <a:r>
              <a:rPr lang="en-SG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)#</a:t>
            </a:r>
            <a:r>
              <a:rPr lang="en-SG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interface </a:t>
            </a:r>
            <a:r>
              <a:rPr lang="en-SG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g0/1</a:t>
            </a:r>
            <a:endParaRPr lang="en-SG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SG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R1(</a:t>
            </a:r>
            <a:r>
              <a:rPr lang="en-SG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config</a:t>
            </a:r>
            <a:r>
              <a:rPr lang="en-SG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-if)#</a:t>
            </a:r>
            <a:r>
              <a:rPr lang="en-SG" sz="1800" b="1" u="sng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ipv6</a:t>
            </a:r>
            <a:r>
              <a:rPr lang="en-SG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SG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address </a:t>
            </a:r>
            <a:r>
              <a:rPr lang="en-SG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2001:db8:acad:2::</a:t>
            </a:r>
            <a:r>
              <a:rPr lang="en-SG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1/64</a:t>
            </a:r>
          </a:p>
          <a:p>
            <a:pPr algn="l"/>
            <a:r>
              <a:rPr lang="en-SG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R1(</a:t>
            </a:r>
            <a:r>
              <a:rPr lang="en-SG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config</a:t>
            </a:r>
            <a:r>
              <a:rPr lang="en-SG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-if</a:t>
            </a:r>
            <a:r>
              <a:rPr lang="en-SG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)#no </a:t>
            </a:r>
            <a:r>
              <a:rPr lang="en-SG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shutdown</a:t>
            </a:r>
          </a:p>
          <a:p>
            <a:pPr algn="l"/>
            <a:r>
              <a:rPr lang="en-SG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R1(</a:t>
            </a:r>
            <a:r>
              <a:rPr lang="en-SG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config</a:t>
            </a:r>
            <a:r>
              <a:rPr lang="en-SG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-if)#exit</a:t>
            </a:r>
          </a:p>
          <a:p>
            <a:pPr algn="l"/>
            <a:r>
              <a:rPr lang="en-SG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R1(</a:t>
            </a:r>
            <a:r>
              <a:rPr lang="en-SG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config</a:t>
            </a:r>
            <a:r>
              <a:rPr lang="en-SG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)#interface </a:t>
            </a:r>
            <a:r>
              <a:rPr lang="en-SG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s0/0/0</a:t>
            </a:r>
            <a:endParaRPr lang="en-SG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SG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R1(</a:t>
            </a:r>
            <a:r>
              <a:rPr lang="en-SG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config</a:t>
            </a:r>
            <a:r>
              <a:rPr lang="en-SG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-if)#</a:t>
            </a:r>
            <a:r>
              <a:rPr lang="en-SG" sz="1800" b="1" u="sng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ipv6</a:t>
            </a:r>
            <a:r>
              <a:rPr lang="en-SG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SG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address </a:t>
            </a:r>
            <a:r>
              <a:rPr lang="en-SG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2001:db8:acad:3::1/64</a:t>
            </a:r>
          </a:p>
          <a:p>
            <a:pPr algn="l"/>
            <a:r>
              <a:rPr lang="en-SG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R1(</a:t>
            </a:r>
            <a:r>
              <a:rPr lang="en-SG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config</a:t>
            </a:r>
            <a:r>
              <a:rPr lang="en-SG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-if</a:t>
            </a:r>
            <a:r>
              <a:rPr lang="en-SG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)#clock rate 64000</a:t>
            </a:r>
            <a:endParaRPr lang="en-SG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SG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R1(</a:t>
            </a:r>
            <a:r>
              <a:rPr lang="en-SG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config</a:t>
            </a:r>
            <a:r>
              <a:rPr lang="en-SG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-if)#no </a:t>
            </a:r>
            <a:r>
              <a:rPr lang="en-SG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shutdown</a:t>
            </a:r>
            <a:endParaRPr lang="en-SG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512819" y="2980707"/>
            <a:ext cx="3310547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SG" sz="1800" dirty="0" smtClean="0"/>
              <a:t>Note the use of keyword </a:t>
            </a:r>
            <a:r>
              <a:rPr lang="en-SG" sz="1800" u="sng" dirty="0" smtClean="0"/>
              <a:t>ipv6</a:t>
            </a:r>
            <a:r>
              <a:rPr lang="en-SG" sz="1800" dirty="0" smtClean="0"/>
              <a:t> in place of </a:t>
            </a:r>
            <a:r>
              <a:rPr lang="en-SG" sz="1800" u="sng" dirty="0" err="1" smtClean="0"/>
              <a:t>ip</a:t>
            </a:r>
            <a:r>
              <a:rPr lang="en-SG" sz="180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0492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11254" y="561007"/>
            <a:ext cx="8145462" cy="838200"/>
          </a:xfrm>
        </p:spPr>
        <p:txBody>
          <a:bodyPr/>
          <a:lstStyle/>
          <a:p>
            <a:r>
              <a:rPr lang="en-US" sz="1800" dirty="0" smtClean="0"/>
              <a:t>Basic Settings on a Router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Configure a Loopback Interface</a:t>
            </a:r>
            <a:endParaRPr lang="en-US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 rotWithShape="1">
          <a:blip r:embed="rId3" cstate="print"/>
          <a:srcRect l="47187" t="29167" r="14885" b="43948"/>
          <a:stretch/>
        </p:blipFill>
        <p:spPr bwMode="auto">
          <a:xfrm>
            <a:off x="317998" y="3119822"/>
            <a:ext cx="4934857" cy="19666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Content Placeholder 3"/>
          <p:cNvSpPr>
            <a:spLocks noGrp="1"/>
          </p:cNvSpPr>
          <p:nvPr>
            <p:ph idx="1"/>
          </p:nvPr>
        </p:nvSpPr>
        <p:spPr>
          <a:xfrm>
            <a:off x="308758" y="1494972"/>
            <a:ext cx="8473705" cy="4038929"/>
          </a:xfrm>
        </p:spPr>
        <p:txBody>
          <a:bodyPr/>
          <a:lstStyle/>
          <a:p>
            <a:pPr marL="0" indent="0" algn="just">
              <a:buNone/>
            </a:pPr>
            <a:r>
              <a:rPr lang="en-US" sz="1800" b="1" dirty="0" smtClean="0"/>
              <a:t>A loopback interface is a logical interface that is internal to the router</a:t>
            </a:r>
            <a:r>
              <a:rPr lang="en-US" sz="1800" dirty="0" smtClean="0"/>
              <a:t>: </a:t>
            </a:r>
          </a:p>
          <a:p>
            <a:pPr algn="just"/>
            <a:r>
              <a:rPr lang="en-US" sz="1800" dirty="0" smtClean="0"/>
              <a:t>it  is like a software interface that is automatically in an UP state.</a:t>
            </a:r>
          </a:p>
          <a:p>
            <a:pPr algn="just"/>
            <a:r>
              <a:rPr lang="en-US" sz="1800" dirty="0" smtClean="0"/>
              <a:t>Very useful for testing and simulating a network.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96885" y="5409450"/>
            <a:ext cx="7101444" cy="8471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SG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R1(</a:t>
            </a:r>
            <a:r>
              <a:rPr lang="en-SG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config</a:t>
            </a:r>
            <a:r>
              <a:rPr lang="en-SG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)#interface loopback 0</a:t>
            </a:r>
          </a:p>
          <a:p>
            <a:pPr algn="l"/>
            <a:r>
              <a:rPr lang="en-SG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R1(</a:t>
            </a:r>
            <a:r>
              <a:rPr lang="en-SG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config</a:t>
            </a:r>
            <a:r>
              <a:rPr lang="en-SG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-if)#</a:t>
            </a:r>
            <a:r>
              <a:rPr lang="en-SG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ip</a:t>
            </a:r>
            <a:r>
              <a:rPr lang="en-SG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address 10.0.0.1 255.255.255.0</a:t>
            </a:r>
          </a:p>
          <a:p>
            <a:pPr algn="l"/>
            <a:r>
              <a:rPr lang="en-SG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R1(</a:t>
            </a:r>
            <a:r>
              <a:rPr lang="en-SG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config</a:t>
            </a:r>
            <a:r>
              <a:rPr lang="en-SG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-if)#exit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63753" y="501630"/>
            <a:ext cx="8145462" cy="838200"/>
          </a:xfrm>
        </p:spPr>
        <p:txBody>
          <a:bodyPr/>
          <a:lstStyle/>
          <a:p>
            <a:r>
              <a:rPr lang="en-US" sz="1800" dirty="0" smtClean="0"/>
              <a:t>Verify Connectivity of Directly Connected Networks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Verify Interface Settings</a:t>
            </a:r>
            <a:endParaRPr lang="en-US" dirty="0"/>
          </a:p>
        </p:txBody>
      </p:sp>
      <p:sp>
        <p:nvSpPr>
          <p:cNvPr id="6" name="Content Placeholder 3"/>
          <p:cNvSpPr>
            <a:spLocks noGrp="1"/>
          </p:cNvSpPr>
          <p:nvPr>
            <p:ph idx="1"/>
          </p:nvPr>
        </p:nvSpPr>
        <p:spPr>
          <a:xfrm>
            <a:off x="360217" y="1609107"/>
            <a:ext cx="8308770" cy="4332514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 smtClean="0"/>
              <a:t>Verify IPv4 configuration of interfaces using these commands:</a:t>
            </a:r>
          </a:p>
          <a:p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show </a:t>
            </a:r>
            <a:r>
              <a:rPr lang="en-US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ip</a:t>
            </a:r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interface brief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show running-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config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US" sz="18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show </a:t>
            </a:r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interfaces </a:t>
            </a:r>
            <a:r>
              <a:rPr lang="en-US" sz="1800" i="1" u="sng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800" i="1" u="sng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-id</a:t>
            </a:r>
            <a:endParaRPr lang="en-US" sz="1800" i="1" u="sng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800" dirty="0" smtClean="0"/>
          </a:p>
          <a:p>
            <a:pPr marL="0" indent="0">
              <a:buNone/>
            </a:pPr>
            <a:r>
              <a:rPr lang="en-US" sz="1800" dirty="0" smtClean="0"/>
              <a:t>For IPv6 </a:t>
            </a:r>
            <a:r>
              <a:rPr lang="en-US" sz="1800" dirty="0"/>
              <a:t>configuration of interfaces using these commands: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show </a:t>
            </a:r>
            <a:r>
              <a:rPr lang="en-US" sz="1800" b="1" u="sng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ipv6</a:t>
            </a:r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interface brief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show running-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config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show </a:t>
            </a:r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interfaces </a:t>
            </a:r>
            <a:r>
              <a:rPr lang="en-US" sz="1800" i="1" u="sng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800" i="1" u="sng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-id</a:t>
            </a:r>
            <a:endParaRPr lang="en-US" sz="1800" i="1" u="sng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8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339725" y="492125"/>
            <a:ext cx="8145463" cy="838200"/>
          </a:xfrm>
        </p:spPr>
        <p:txBody>
          <a:bodyPr/>
          <a:lstStyle/>
          <a:p>
            <a:pPr eaLnBrk="1" hangingPunct="1">
              <a:defRPr/>
            </a:pPr>
            <a:r>
              <a:rPr lang="en-US" sz="1800" dirty="0" smtClean="0"/>
              <a:t>Path Determination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Routing Characteristics</a:t>
            </a:r>
            <a:endParaRPr lang="en-US" dirty="0" smtClean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4" name="Content Placeholder 3"/>
          <p:cNvSpPr txBox="1">
            <a:spLocks/>
          </p:cNvSpPr>
          <p:nvPr/>
        </p:nvSpPr>
        <p:spPr bwMode="auto">
          <a:xfrm>
            <a:off x="467095" y="1386114"/>
            <a:ext cx="8055430" cy="5087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82124" tIns="41061" rIns="82124" bIns="41061" numCol="1" anchor="t" anchorCtr="0" compatLnSpc="1">
            <a:prstTxWarp prst="textNoShape">
              <a:avLst/>
            </a:prstTxWarp>
          </a:bodyPr>
          <a:lstStyle/>
          <a:p>
            <a:pPr marL="457200" lvl="0" indent="-457200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+mj-lt"/>
              <a:buAutoNum type="arabicPeriod"/>
            </a:pPr>
            <a:r>
              <a:rPr lang="en-US" sz="2000" b="1" dirty="0" smtClean="0"/>
              <a:t>Best path </a:t>
            </a:r>
            <a:endParaRPr lang="en-US" sz="2000" b="1" dirty="0"/>
          </a:p>
          <a:p>
            <a:pPr marL="914400" lvl="1" indent="-457200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Arial" panose="020B0604020202020204" pitchFamily="34" charset="0"/>
              <a:buChar char="•"/>
            </a:pPr>
            <a:r>
              <a:rPr lang="en-US" sz="2000" dirty="0" smtClean="0"/>
              <a:t>the best way to a destination network </a:t>
            </a:r>
          </a:p>
          <a:p>
            <a:pPr marL="914400" lvl="1" indent="-457200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Arial" panose="020B0604020202020204" pitchFamily="34" charset="0"/>
              <a:buChar char="•"/>
            </a:pPr>
            <a:r>
              <a:rPr lang="en-US" sz="2000" dirty="0" smtClean="0"/>
              <a:t>selected by a dynamic routing protocol based on the </a:t>
            </a:r>
            <a:r>
              <a:rPr lang="en-US" sz="2000" u="sng" dirty="0" smtClean="0"/>
              <a:t>lowest</a:t>
            </a:r>
            <a:r>
              <a:rPr lang="en-US" sz="2000" dirty="0" smtClean="0"/>
              <a:t> metric to reach that destination network</a:t>
            </a:r>
          </a:p>
          <a:p>
            <a:pPr marL="457200" indent="-457200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+mj-lt"/>
              <a:buAutoNum type="arabicPeriod"/>
            </a:pPr>
            <a:r>
              <a:rPr lang="en-US" sz="2000" b="1" dirty="0"/>
              <a:t>Metric </a:t>
            </a:r>
          </a:p>
          <a:p>
            <a:pPr marL="914400" lvl="1" indent="-457200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Arial" panose="020B0604020202020204" pitchFamily="34" charset="0"/>
              <a:buChar char="•"/>
            </a:pPr>
            <a:r>
              <a:rPr lang="en-US" sz="2000" dirty="0" smtClean="0"/>
              <a:t>The value used by dynamic routing protocols to measure the “distance” to a given network.  Examples:-</a:t>
            </a:r>
          </a:p>
          <a:p>
            <a:pPr marL="914400" lvl="1" indent="-457200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Arial" panose="020B0604020202020204" pitchFamily="34" charset="0"/>
              <a:buChar char="•"/>
            </a:pPr>
            <a:r>
              <a:rPr lang="en-US" sz="2000" dirty="0" smtClean="0"/>
              <a:t>Routing </a:t>
            </a:r>
            <a:r>
              <a:rPr lang="en-US" sz="2000" dirty="0"/>
              <a:t>Information Protocol (RIP) </a:t>
            </a:r>
            <a:r>
              <a:rPr lang="en-US" sz="2000" dirty="0" smtClean="0"/>
              <a:t>used </a:t>
            </a:r>
            <a:r>
              <a:rPr lang="en-US" sz="2000" u="sng" dirty="0" smtClean="0"/>
              <a:t>Hop count</a:t>
            </a:r>
          </a:p>
          <a:p>
            <a:pPr marL="914400" lvl="1" indent="-457200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Arial" panose="020B0604020202020204" pitchFamily="34" charset="0"/>
              <a:buChar char="•"/>
            </a:pPr>
            <a:r>
              <a:rPr lang="en-US" sz="2000" dirty="0" smtClean="0"/>
              <a:t>Open </a:t>
            </a:r>
            <a:r>
              <a:rPr lang="en-US" sz="2000" dirty="0"/>
              <a:t>Shortest Path First (OSPF) </a:t>
            </a:r>
            <a:r>
              <a:rPr lang="en-US" sz="2000" dirty="0" smtClean="0"/>
              <a:t>uses </a:t>
            </a:r>
            <a:r>
              <a:rPr lang="en-US" sz="2000" u="sng" dirty="0" smtClean="0"/>
              <a:t>Cost</a:t>
            </a:r>
            <a:r>
              <a:rPr lang="en-US" sz="2000" dirty="0" smtClean="0"/>
              <a:t> </a:t>
            </a:r>
            <a:r>
              <a:rPr lang="en-US" sz="2000" dirty="0"/>
              <a:t>based on </a:t>
            </a:r>
            <a:r>
              <a:rPr lang="en-US" sz="2000" dirty="0" smtClean="0"/>
              <a:t>the cumulative </a:t>
            </a:r>
            <a:r>
              <a:rPr lang="en-US" sz="2000" dirty="0"/>
              <a:t>bandwidth from source to </a:t>
            </a:r>
            <a:r>
              <a:rPr lang="en-US" sz="2000" dirty="0" smtClean="0"/>
              <a:t>destination</a:t>
            </a:r>
          </a:p>
          <a:p>
            <a:pPr marL="914400" lvl="1" indent="-457200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Arial" panose="020B0604020202020204" pitchFamily="34" charset="0"/>
              <a:buChar char="•"/>
            </a:pPr>
            <a:r>
              <a:rPr lang="en-US" sz="2000" dirty="0" smtClean="0"/>
              <a:t>Enhanced </a:t>
            </a:r>
            <a:r>
              <a:rPr lang="en-US" sz="2000" dirty="0"/>
              <a:t>Interior Gateway Routing Protocol (EIGRP) </a:t>
            </a:r>
            <a:r>
              <a:rPr lang="en-US" sz="2000" dirty="0" smtClean="0"/>
              <a:t>uses </a:t>
            </a:r>
            <a:r>
              <a:rPr lang="en-US" sz="2000" u="sng" dirty="0" smtClean="0"/>
              <a:t>Composite Metric</a:t>
            </a:r>
            <a:r>
              <a:rPr lang="en-US" sz="2000" dirty="0" smtClean="0"/>
              <a:t> which is a formula based on bandwidth</a:t>
            </a:r>
            <a:r>
              <a:rPr lang="en-US" sz="2000" dirty="0"/>
              <a:t>, delay, load, reliability</a:t>
            </a:r>
          </a:p>
          <a:p>
            <a:pPr marL="693738" lvl="1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</a:pPr>
            <a:endParaRPr lang="en-US" sz="1800" dirty="0" smtClean="0"/>
          </a:p>
          <a:p>
            <a:pPr marL="236538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</a:pPr>
            <a:endParaRPr lang="en-US" dirty="0" smtClean="0"/>
          </a:p>
          <a:p>
            <a:pPr marL="693738" lvl="1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kumimoji="0" lang="en-US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339725" y="492125"/>
            <a:ext cx="8145463" cy="838200"/>
          </a:xfrm>
        </p:spPr>
        <p:txBody>
          <a:bodyPr/>
          <a:lstStyle/>
          <a:p>
            <a:pPr eaLnBrk="1" hangingPunct="1">
              <a:defRPr/>
            </a:pPr>
            <a:r>
              <a:rPr lang="en-US" sz="1800" dirty="0" smtClean="0"/>
              <a:t>Path Determination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>Routing Characteristics</a:t>
            </a:r>
            <a:endParaRPr lang="en-US" dirty="0" smtClean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5" name="Content Placeholder 3"/>
          <p:cNvSpPr txBox="1">
            <a:spLocks/>
          </p:cNvSpPr>
          <p:nvPr/>
        </p:nvSpPr>
        <p:spPr bwMode="auto">
          <a:xfrm>
            <a:off x="478970" y="1386114"/>
            <a:ext cx="8055430" cy="5087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82124" tIns="41061" rIns="82124" bIns="41061" numCol="1" anchor="t" anchorCtr="0" compatLnSpc="1">
            <a:prstTxWarp prst="textNoShape">
              <a:avLst/>
            </a:prstTxWarp>
          </a:bodyPr>
          <a:lstStyle/>
          <a:p>
            <a:pPr marL="236538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</a:pPr>
            <a:endParaRPr lang="en-US" dirty="0" smtClean="0">
              <a:solidFill>
                <a:srgbClr val="000000"/>
              </a:solidFill>
            </a:endParaRPr>
          </a:p>
          <a:p>
            <a:pPr marL="236538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>
              <a:solidFill>
                <a:srgbClr val="000000"/>
              </a:solidFill>
            </a:endParaRPr>
          </a:p>
          <a:p>
            <a:pPr marL="236538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kern="0" dirty="0" smtClean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Content Placeholder 3"/>
          <p:cNvSpPr txBox="1">
            <a:spLocks/>
          </p:cNvSpPr>
          <p:nvPr/>
        </p:nvSpPr>
        <p:spPr bwMode="auto">
          <a:xfrm>
            <a:off x="631370" y="1538514"/>
            <a:ext cx="8055430" cy="5087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82124" tIns="41061" rIns="82124" bIns="41061" numCol="1" anchor="t" anchorCtr="0" compatLnSpc="1">
            <a:prstTxWarp prst="textNoShape">
              <a:avLst/>
            </a:prstTxWarp>
          </a:bodyPr>
          <a:lstStyle/>
          <a:p>
            <a:pPr marL="693738" lvl="1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</a:pPr>
            <a:endParaRPr lang="en-US" sz="1800" dirty="0" smtClean="0">
              <a:solidFill>
                <a:srgbClr val="000000"/>
              </a:solidFill>
            </a:endParaRPr>
          </a:p>
          <a:p>
            <a:pPr marL="236538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</a:pPr>
            <a:endParaRPr lang="en-US" dirty="0" smtClean="0">
              <a:solidFill>
                <a:srgbClr val="000000"/>
              </a:solidFill>
            </a:endParaRPr>
          </a:p>
          <a:p>
            <a:pPr marL="693738" lvl="1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>
              <a:solidFill>
                <a:srgbClr val="000000"/>
              </a:solidFill>
            </a:endParaRPr>
          </a:p>
          <a:p>
            <a:pPr marL="236538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>
              <a:solidFill>
                <a:srgbClr val="000000"/>
              </a:solidFill>
            </a:endParaRPr>
          </a:p>
          <a:p>
            <a:pPr marL="236538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</a:pPr>
            <a:endParaRPr lang="en-US" dirty="0" smtClean="0">
              <a:solidFill>
                <a:srgbClr val="000000"/>
              </a:solidFill>
            </a:endParaRPr>
          </a:p>
          <a:p>
            <a:pPr marL="236538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>
              <a:solidFill>
                <a:srgbClr val="000000"/>
              </a:solidFill>
            </a:endParaRPr>
          </a:p>
          <a:p>
            <a:pPr marL="236538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kern="0" dirty="0" smtClean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Content Placeholder 3"/>
          <p:cNvSpPr txBox="1">
            <a:spLocks/>
          </p:cNvSpPr>
          <p:nvPr/>
        </p:nvSpPr>
        <p:spPr bwMode="auto">
          <a:xfrm>
            <a:off x="285007" y="1400629"/>
            <a:ext cx="5320145" cy="5087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82124" tIns="41061" rIns="82124" bIns="41061" numCol="1" anchor="t" anchorCtr="0" compatLnSpc="1">
            <a:prstTxWarp prst="textNoShape">
              <a:avLst/>
            </a:prstTxWarp>
          </a:bodyPr>
          <a:lstStyle/>
          <a:p>
            <a:pPr marL="457200" lvl="0" indent="-457200" algn="just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+mj-lt"/>
              <a:buAutoNum type="arabicPeriod" startAt="3"/>
            </a:pPr>
            <a:r>
              <a:rPr lang="en-US" sz="2000" b="1" dirty="0" smtClean="0"/>
              <a:t>Administrative Distance (AD) </a:t>
            </a:r>
            <a:endParaRPr lang="en-US" sz="2000" b="1" dirty="0"/>
          </a:p>
          <a:p>
            <a:pPr marL="342900" indent="-342900" algn="just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Arial" pitchFamily="34" charset="0"/>
              <a:buChar char="•"/>
            </a:pPr>
            <a:r>
              <a:rPr lang="en-US" sz="2000" u="sng" dirty="0" smtClean="0">
                <a:solidFill>
                  <a:srgbClr val="000000"/>
                </a:solidFill>
              </a:rPr>
              <a:t>AD represents the “trustworthiness” of a route, the lower the value the more trustworthy the route is</a:t>
            </a:r>
            <a:r>
              <a:rPr lang="en-US" sz="2000" dirty="0" smtClean="0">
                <a:solidFill>
                  <a:srgbClr val="000000"/>
                </a:solidFill>
              </a:rPr>
              <a:t>.</a:t>
            </a:r>
          </a:p>
          <a:p>
            <a:pPr marL="342900" indent="-342900" algn="just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Arial" pitchFamily="34" charset="0"/>
              <a:buChar char="•"/>
            </a:pPr>
            <a:r>
              <a:rPr lang="en-US" sz="2000" u="sng" dirty="0" smtClean="0">
                <a:solidFill>
                  <a:srgbClr val="000000"/>
                </a:solidFill>
              </a:rPr>
              <a:t>If there are multiple routes to a destination, the router uses the AD to determine the </a:t>
            </a:r>
            <a:r>
              <a:rPr lang="en-US" sz="2000" u="sng" dirty="0">
                <a:solidFill>
                  <a:srgbClr val="000000"/>
                </a:solidFill>
              </a:rPr>
              <a:t>one </a:t>
            </a:r>
            <a:r>
              <a:rPr lang="en-US" sz="2000" u="sng" dirty="0" smtClean="0">
                <a:solidFill>
                  <a:srgbClr val="000000"/>
                </a:solidFill>
              </a:rPr>
              <a:t>to install into the routing table</a:t>
            </a:r>
            <a:r>
              <a:rPr lang="en-US" sz="2000" dirty="0" smtClean="0">
                <a:solidFill>
                  <a:srgbClr val="000000"/>
                </a:solidFill>
              </a:rPr>
              <a:t>.</a:t>
            </a:r>
          </a:p>
          <a:p>
            <a:pPr marL="342900" indent="-342900" algn="just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Arial" pitchFamily="34" charset="0"/>
              <a:buChar char="•"/>
            </a:pPr>
            <a:r>
              <a:rPr lang="en-US" sz="2000" dirty="0" smtClean="0">
                <a:solidFill>
                  <a:srgbClr val="000000"/>
                </a:solidFill>
              </a:rPr>
              <a:t>A static route (AD of 1) is more reliable than an EIGRP-discovered route (AD of 90).</a:t>
            </a:r>
          </a:p>
          <a:p>
            <a:pPr marL="342900" indent="-342900" algn="just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Arial" pitchFamily="34" charset="0"/>
              <a:buChar char="•"/>
            </a:pPr>
            <a:r>
              <a:rPr lang="en-US" sz="2000" dirty="0" smtClean="0">
                <a:solidFill>
                  <a:srgbClr val="000000"/>
                </a:solidFill>
              </a:rPr>
              <a:t>A directly connected route (AD of 0) is more reliable than a static route (AD of 1). 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2692742"/>
              </p:ext>
            </p:extLst>
          </p:nvPr>
        </p:nvGraphicFramePr>
        <p:xfrm>
          <a:off x="5826827" y="1386114"/>
          <a:ext cx="2859973" cy="47862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7345"/>
                <a:gridCol w="892628"/>
              </a:tblGrid>
              <a:tr h="437804">
                <a:tc>
                  <a:txBody>
                    <a:bodyPr/>
                    <a:lstStyle/>
                    <a:p>
                      <a:r>
                        <a:rPr lang="en-SG" dirty="0" smtClean="0"/>
                        <a:t>Route Source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 smtClean="0"/>
                        <a:t>AD</a:t>
                      </a:r>
                      <a:endParaRPr lang="en-SG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SG" dirty="0" smtClean="0">
                          <a:solidFill>
                            <a:srgbClr val="FF0000"/>
                          </a:solidFill>
                        </a:rPr>
                        <a:t>Connected</a:t>
                      </a:r>
                      <a:endParaRPr lang="en-SG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 smtClean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en-SG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SG" dirty="0" smtClean="0">
                          <a:solidFill>
                            <a:srgbClr val="FF0000"/>
                          </a:solidFill>
                        </a:rPr>
                        <a:t>Static</a:t>
                      </a:r>
                      <a:endParaRPr lang="en-SG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en-SG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SG" dirty="0" smtClean="0"/>
                        <a:t>EIGRP summary route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 smtClean="0"/>
                        <a:t>5</a:t>
                      </a:r>
                      <a:endParaRPr lang="en-SG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SG" dirty="0" smtClean="0"/>
                        <a:t>External BGP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 smtClean="0"/>
                        <a:t>20</a:t>
                      </a:r>
                      <a:endParaRPr lang="en-SG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SG" dirty="0" smtClean="0"/>
                        <a:t>Internal EIGRP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 smtClean="0"/>
                        <a:t>90</a:t>
                      </a:r>
                      <a:endParaRPr lang="en-SG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SG" dirty="0" smtClean="0"/>
                        <a:t>IGRP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 smtClean="0"/>
                        <a:t>100</a:t>
                      </a:r>
                      <a:endParaRPr lang="en-SG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SG" dirty="0" smtClean="0">
                          <a:solidFill>
                            <a:srgbClr val="FF0000"/>
                          </a:solidFill>
                        </a:rPr>
                        <a:t>OSPF</a:t>
                      </a:r>
                      <a:endParaRPr lang="en-SG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 smtClean="0">
                          <a:solidFill>
                            <a:srgbClr val="FF0000"/>
                          </a:solidFill>
                        </a:rPr>
                        <a:t>110</a:t>
                      </a:r>
                      <a:endParaRPr lang="en-SG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SG" dirty="0" smtClean="0"/>
                        <a:t>IS-IS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 smtClean="0"/>
                        <a:t>115</a:t>
                      </a:r>
                      <a:endParaRPr lang="en-SG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SG" dirty="0" smtClean="0">
                          <a:solidFill>
                            <a:srgbClr val="FF0000"/>
                          </a:solidFill>
                        </a:rPr>
                        <a:t>RIP</a:t>
                      </a:r>
                      <a:endParaRPr lang="en-SG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 smtClean="0">
                          <a:solidFill>
                            <a:srgbClr val="FF0000"/>
                          </a:solidFill>
                        </a:rPr>
                        <a:t>120</a:t>
                      </a:r>
                      <a:endParaRPr lang="en-SG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SG" dirty="0" smtClean="0"/>
                        <a:t>External EIGRP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 smtClean="0"/>
                        <a:t>170</a:t>
                      </a:r>
                      <a:endParaRPr lang="en-SG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SG" dirty="0" smtClean="0"/>
                        <a:t>Internal BGP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 smtClean="0"/>
                        <a:t>200</a:t>
                      </a:r>
                      <a:endParaRPr lang="en-SG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17665294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 cstate="print"/>
          <a:srcRect l="36924" t="42063" r="28160" b="24008"/>
          <a:stretch>
            <a:fillRect/>
          </a:stretch>
        </p:blipFill>
        <p:spPr bwMode="auto">
          <a:xfrm>
            <a:off x="2683823" y="3449683"/>
            <a:ext cx="6094905" cy="3329806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339725" y="492125"/>
            <a:ext cx="8145463" cy="838200"/>
          </a:xfrm>
        </p:spPr>
        <p:txBody>
          <a:bodyPr/>
          <a:lstStyle/>
          <a:p>
            <a:pPr eaLnBrk="1" hangingPunct="1">
              <a:defRPr/>
            </a:pPr>
            <a:r>
              <a:rPr lang="en-US" sz="1800" dirty="0" smtClean="0"/>
              <a:t>The Routing Table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The Routing Table</a:t>
            </a:r>
            <a:endParaRPr lang="en-US" dirty="0" smtClean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5" name="Content Placeholder 3"/>
          <p:cNvSpPr txBox="1">
            <a:spLocks/>
          </p:cNvSpPr>
          <p:nvPr/>
        </p:nvSpPr>
        <p:spPr bwMode="auto">
          <a:xfrm>
            <a:off x="478970" y="1386114"/>
            <a:ext cx="8055430" cy="5087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82124" tIns="41061" rIns="82124" bIns="41061" numCol="1" anchor="t" anchorCtr="0" compatLnSpc="1">
            <a:prstTxWarp prst="textNoShape">
              <a:avLst/>
            </a:prstTxWarp>
          </a:bodyPr>
          <a:lstStyle/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kumimoji="0" lang="en-US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Content Placeholder 3"/>
          <p:cNvSpPr txBox="1">
            <a:spLocks/>
          </p:cNvSpPr>
          <p:nvPr/>
        </p:nvSpPr>
        <p:spPr bwMode="auto">
          <a:xfrm>
            <a:off x="580570" y="1400629"/>
            <a:ext cx="8055430" cy="5087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82124" tIns="41061" rIns="82124" bIns="41061" numCol="1" anchor="t" anchorCtr="0" compatLnSpc="1">
            <a:prstTxWarp prst="textNoShape">
              <a:avLst/>
            </a:prstTxWarp>
          </a:bodyPr>
          <a:lstStyle/>
          <a:p>
            <a:pPr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</a:pPr>
            <a:r>
              <a:rPr lang="en-US" sz="2000" dirty="0" smtClean="0"/>
              <a:t>A routing table is a data file stored in RAM that contains information about:</a:t>
            </a:r>
          </a:p>
          <a:p>
            <a:pPr marL="693738" lvl="1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r>
              <a:rPr lang="en-US" sz="2000" dirty="0" smtClean="0"/>
              <a:t>Directly connected routes</a:t>
            </a:r>
          </a:p>
          <a:p>
            <a:pPr marL="693738" lvl="1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r>
              <a:rPr lang="en-US" sz="2000" dirty="0" smtClean="0"/>
              <a:t>Remote routes </a:t>
            </a:r>
          </a:p>
          <a:p>
            <a:pPr marL="693738" lvl="1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r>
              <a:rPr lang="en-US" sz="2000" dirty="0" smtClean="0"/>
              <a:t>Next hop associations or Exit Interfaces</a:t>
            </a:r>
          </a:p>
          <a:p>
            <a:pPr marL="236538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</a:pPr>
            <a:endParaRPr lang="en-US" sz="2000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sz="2000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sz="2000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sz="2000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sz="2000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kumimoji="0" lang="en-US" sz="20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272644" y="3438772"/>
            <a:ext cx="3506084" cy="5909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en-SG" sz="1800" i="1" dirty="0" smtClean="0"/>
              <a:t>Directly connected networks and remote networks for router R1</a:t>
            </a:r>
            <a:endParaRPr lang="en-SG" sz="1800" i="1" dirty="0"/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339725" y="492125"/>
            <a:ext cx="8145463" cy="838200"/>
          </a:xfrm>
        </p:spPr>
        <p:txBody>
          <a:bodyPr/>
          <a:lstStyle/>
          <a:p>
            <a:pPr eaLnBrk="1" hangingPunct="1">
              <a:defRPr/>
            </a:pPr>
            <a:r>
              <a:rPr lang="en-US" sz="1800" dirty="0" smtClean="0"/>
              <a:t>The Routing Table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Routing Table Sources</a:t>
            </a:r>
            <a:endParaRPr lang="en-US" dirty="0" smtClean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5" name="Content Placeholder 3"/>
          <p:cNvSpPr txBox="1">
            <a:spLocks/>
          </p:cNvSpPr>
          <p:nvPr/>
        </p:nvSpPr>
        <p:spPr bwMode="auto">
          <a:xfrm>
            <a:off x="478970" y="1386114"/>
            <a:ext cx="8055430" cy="5087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82124" tIns="41061" rIns="82124" bIns="41061" numCol="1" anchor="t" anchorCtr="0" compatLnSpc="1">
            <a:prstTxWarp prst="textNoShape">
              <a:avLst/>
            </a:prstTxWarp>
          </a:bodyPr>
          <a:lstStyle/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kumimoji="0" lang="en-US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Content Placeholder 3"/>
          <p:cNvSpPr txBox="1">
            <a:spLocks/>
          </p:cNvSpPr>
          <p:nvPr/>
        </p:nvSpPr>
        <p:spPr bwMode="auto">
          <a:xfrm>
            <a:off x="631370" y="1451428"/>
            <a:ext cx="8055430" cy="5087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82124" tIns="41061" rIns="82124" bIns="41061" numCol="1" anchor="t" anchorCtr="0" compatLnSpc="1">
            <a:prstTxWarp prst="textNoShape">
              <a:avLst/>
            </a:prstTxWarp>
          </a:bodyPr>
          <a:lstStyle/>
          <a:p>
            <a:pPr marL="693738" lvl="1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</a:pPr>
            <a:endParaRPr lang="en-US" sz="1800" dirty="0" smtClean="0"/>
          </a:p>
          <a:p>
            <a:pPr marL="236538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</a:pPr>
            <a:endParaRPr lang="en-US" dirty="0" smtClean="0"/>
          </a:p>
          <a:p>
            <a:pPr marL="693738" lvl="1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kumimoji="0" lang="en-US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Content Placeholder 3"/>
          <p:cNvSpPr txBox="1">
            <a:spLocks/>
          </p:cNvSpPr>
          <p:nvPr/>
        </p:nvSpPr>
        <p:spPr bwMode="auto">
          <a:xfrm>
            <a:off x="580570" y="1400629"/>
            <a:ext cx="8055430" cy="5087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82124" tIns="41061" rIns="82124" bIns="41061" numCol="1" anchor="t" anchorCtr="0" compatLnSpc="1">
            <a:prstTxWarp prst="textNoShape">
              <a:avLst/>
            </a:prstTxWarp>
          </a:bodyPr>
          <a:lstStyle/>
          <a:p>
            <a:pPr marL="236538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kumimoji="0" lang="en-US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Rectangle 3"/>
          <p:cNvSpPr>
            <a:spLocks noGrp="1" noChangeArrowheads="1"/>
          </p:cNvSpPr>
          <p:nvPr>
            <p:ph idx="1"/>
          </p:nvPr>
        </p:nvSpPr>
        <p:spPr>
          <a:xfrm>
            <a:off x="391886" y="1828799"/>
            <a:ext cx="8458427" cy="4079875"/>
          </a:xfrm>
        </p:spPr>
        <p:txBody>
          <a:bodyPr/>
          <a:lstStyle/>
          <a:p>
            <a:pPr marL="0" indent="0">
              <a:buNone/>
              <a:defRPr/>
            </a:pPr>
            <a:r>
              <a:rPr lang="en-US" sz="2000" dirty="0" smtClean="0"/>
              <a:t>The </a:t>
            </a:r>
            <a:r>
              <a:rPr lang="en-US" sz="2000" b="1" u="sng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show ip route</a:t>
            </a:r>
            <a:r>
              <a:rPr lang="en-US" sz="2000" dirty="0" smtClean="0"/>
              <a:t> command displays the routing table which shows:</a:t>
            </a:r>
          </a:p>
          <a:p>
            <a:pPr marL="0" indent="0">
              <a:buNone/>
              <a:defRPr/>
            </a:pPr>
            <a:endParaRPr lang="en-US" sz="2000" dirty="0" smtClean="0"/>
          </a:p>
          <a:p>
            <a:pPr marL="457200" indent="-457200">
              <a:buFont typeface="+mj-lt"/>
              <a:buAutoNum type="arabicPeriod"/>
              <a:defRPr/>
            </a:pPr>
            <a:r>
              <a:rPr lang="en-US" sz="2000" b="1" dirty="0" smtClean="0"/>
              <a:t>Directly connected interfaces</a:t>
            </a:r>
          </a:p>
          <a:p>
            <a:pPr marL="795337" lvl="1" indent="-457200">
              <a:buFont typeface="Arial" panose="020B0604020202020204" pitchFamily="34" charset="0"/>
              <a:buChar char="•"/>
              <a:defRPr/>
            </a:pPr>
            <a:r>
              <a:rPr lang="en-US" sz="1800" dirty="0"/>
              <a:t>Added to the routing table </a:t>
            </a:r>
            <a:r>
              <a:rPr lang="en-US" sz="1800" dirty="0" smtClean="0"/>
              <a:t>once its interface </a:t>
            </a:r>
            <a:r>
              <a:rPr lang="en-US" sz="1800" dirty="0"/>
              <a:t>is configured and active.</a:t>
            </a:r>
          </a:p>
          <a:p>
            <a:pPr marL="457200" indent="-457200">
              <a:buFont typeface="+mj-lt"/>
              <a:buAutoNum type="arabicPeriod"/>
              <a:defRPr/>
            </a:pPr>
            <a:r>
              <a:rPr lang="en-US" sz="2000" b="1" dirty="0" smtClean="0"/>
              <a:t>Static routes</a:t>
            </a:r>
          </a:p>
          <a:p>
            <a:pPr marL="795337" lvl="1" indent="-457200">
              <a:buFont typeface="Arial" panose="020B0604020202020204" pitchFamily="34" charset="0"/>
              <a:buChar char="•"/>
              <a:defRPr/>
            </a:pPr>
            <a:r>
              <a:rPr lang="en-US" sz="1800" dirty="0"/>
              <a:t>Added when a route is manually configured and the exit interface is active.</a:t>
            </a:r>
          </a:p>
          <a:p>
            <a:pPr marL="457200" indent="-457200">
              <a:buFont typeface="+mj-lt"/>
              <a:buAutoNum type="arabicPeriod"/>
              <a:defRPr/>
            </a:pPr>
            <a:r>
              <a:rPr lang="en-US" sz="2000" b="1" dirty="0" smtClean="0"/>
              <a:t>Routes learned through Dynamic routing protocol</a:t>
            </a:r>
          </a:p>
          <a:p>
            <a:pPr marL="795337" lvl="1" indent="-457200">
              <a:buFont typeface="Arial" panose="020B0604020202020204" pitchFamily="34" charset="0"/>
              <a:buChar char="•"/>
              <a:defRPr/>
            </a:pPr>
            <a:r>
              <a:rPr lang="en-US" sz="1800" dirty="0"/>
              <a:t>Added when </a:t>
            </a:r>
            <a:r>
              <a:rPr lang="en-US" sz="1800" dirty="0" smtClean="0"/>
              <a:t>a dynamic routing protocol is implemented </a:t>
            </a:r>
            <a:r>
              <a:rPr lang="en-US" sz="1800" dirty="0"/>
              <a:t>and networks are identified</a:t>
            </a:r>
            <a:r>
              <a:rPr lang="en-US" sz="1800" dirty="0" smtClean="0"/>
              <a:t>.</a:t>
            </a:r>
          </a:p>
          <a:p>
            <a:pPr marL="457200" indent="-457200">
              <a:buFont typeface="+mj-lt"/>
              <a:buAutoNum type="arabicPeriod"/>
              <a:defRPr/>
            </a:pPr>
            <a:r>
              <a:rPr lang="en-US" sz="2000" b="1" dirty="0"/>
              <a:t>Local route </a:t>
            </a:r>
            <a:r>
              <a:rPr lang="en-US" sz="2000" b="1" dirty="0" smtClean="0"/>
              <a:t>interfaces (IOS 15 onwards)</a:t>
            </a:r>
            <a:endParaRPr lang="en-US" sz="2000" b="1" dirty="0"/>
          </a:p>
          <a:p>
            <a:pPr marL="795337" lvl="1" indent="-457200">
              <a:buFont typeface="Arial" panose="020B0604020202020204" pitchFamily="34" charset="0"/>
              <a:buChar char="•"/>
              <a:defRPr/>
            </a:pPr>
            <a:r>
              <a:rPr lang="en-US" sz="1800" dirty="0"/>
              <a:t>Added to the routing table once its interface is configured and </a:t>
            </a:r>
            <a:r>
              <a:rPr lang="en-US" sz="1800" dirty="0" smtClean="0"/>
              <a:t>active</a:t>
            </a:r>
            <a:endParaRPr lang="en-US" sz="1800" dirty="0"/>
          </a:p>
          <a:p>
            <a:pPr marL="795337" lvl="1" indent="-457200">
              <a:buFont typeface="Arial" panose="020B0604020202020204" pitchFamily="34" charset="0"/>
              <a:buChar char="•"/>
              <a:defRPr/>
            </a:pPr>
            <a:endParaRPr lang="en-US" sz="1800" dirty="0"/>
          </a:p>
          <a:p>
            <a:pPr marL="0" indent="0">
              <a:buNone/>
              <a:defRPr/>
            </a:pPr>
            <a:endParaRPr lang="en-US" sz="2000" dirty="0" smtClean="0"/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339725" y="492125"/>
            <a:ext cx="8145463" cy="838200"/>
          </a:xfrm>
        </p:spPr>
        <p:txBody>
          <a:bodyPr/>
          <a:lstStyle/>
          <a:p>
            <a:pPr eaLnBrk="1" hangingPunct="1">
              <a:defRPr/>
            </a:pPr>
            <a:r>
              <a:rPr lang="en-US" sz="1800" dirty="0" smtClean="0"/>
              <a:t>The Routing Table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Routing Table Sources</a:t>
            </a:r>
            <a:endParaRPr lang="en-US" dirty="0" smtClean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5" name="Content Placeholder 3"/>
          <p:cNvSpPr txBox="1">
            <a:spLocks/>
          </p:cNvSpPr>
          <p:nvPr/>
        </p:nvSpPr>
        <p:spPr bwMode="auto">
          <a:xfrm>
            <a:off x="478970" y="1386114"/>
            <a:ext cx="8055430" cy="5087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82124" tIns="41061" rIns="82124" bIns="41061" numCol="1" anchor="t" anchorCtr="0" compatLnSpc="1">
            <a:prstTxWarp prst="textNoShape">
              <a:avLst/>
            </a:prstTxWarp>
          </a:bodyPr>
          <a:lstStyle/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kumimoji="0" lang="en-US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Content Placeholder 3"/>
          <p:cNvSpPr txBox="1">
            <a:spLocks/>
          </p:cNvSpPr>
          <p:nvPr/>
        </p:nvSpPr>
        <p:spPr bwMode="auto">
          <a:xfrm>
            <a:off x="631370" y="1451428"/>
            <a:ext cx="8055430" cy="5087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82124" tIns="41061" rIns="82124" bIns="41061" numCol="1" anchor="t" anchorCtr="0" compatLnSpc="1">
            <a:prstTxWarp prst="textNoShape">
              <a:avLst/>
            </a:prstTxWarp>
          </a:bodyPr>
          <a:lstStyle/>
          <a:p>
            <a:pPr marL="693738" lvl="1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</a:pPr>
            <a:endParaRPr lang="en-US" sz="1800" dirty="0" smtClean="0"/>
          </a:p>
          <a:p>
            <a:pPr marL="236538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</a:pPr>
            <a:endParaRPr lang="en-US" dirty="0" smtClean="0"/>
          </a:p>
          <a:p>
            <a:pPr marL="693738" lvl="1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kumimoji="0" lang="en-US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Rectangle 3"/>
          <p:cNvSpPr>
            <a:spLocks noGrp="1" noChangeArrowheads="1"/>
          </p:cNvSpPr>
          <p:nvPr>
            <p:ph idx="1"/>
          </p:nvPr>
        </p:nvSpPr>
        <p:spPr>
          <a:xfrm>
            <a:off x="719138" y="1471613"/>
            <a:ext cx="8131175" cy="4437062"/>
          </a:xfrm>
        </p:spPr>
        <p:txBody>
          <a:bodyPr/>
          <a:lstStyle/>
          <a:p>
            <a:pPr>
              <a:defRPr/>
            </a:pPr>
            <a:endParaRPr lang="en-US" dirty="0" smtClean="0"/>
          </a:p>
          <a:p>
            <a:pPr>
              <a:defRPr/>
            </a:pPr>
            <a:endParaRPr lang="en-US" dirty="0" smtClean="0"/>
          </a:p>
          <a:p>
            <a:pPr>
              <a:defRPr/>
            </a:pPr>
            <a:endParaRPr lang="en-US" dirty="0" smtClean="0"/>
          </a:p>
          <a:p>
            <a:pPr marL="0" indent="0" eaLnBrk="1" hangingPunct="1">
              <a:buFont typeface="Wingdings" pitchFamily="2" charset="2"/>
              <a:buNone/>
              <a:defRPr/>
            </a:pPr>
            <a:endParaRPr lang="en-US" dirty="0" smtClean="0">
              <a:cs typeface="Arial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3" cstate="print"/>
          <a:srcRect l="38820" t="37302" r="27491" b="43629"/>
          <a:stretch/>
        </p:blipFill>
        <p:spPr bwMode="auto">
          <a:xfrm>
            <a:off x="2544162" y="493470"/>
            <a:ext cx="6231701" cy="1983179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  <p:sp>
        <p:nvSpPr>
          <p:cNvPr id="2" name="Rectangle 1"/>
          <p:cNvSpPr/>
          <p:nvPr/>
        </p:nvSpPr>
        <p:spPr>
          <a:xfrm>
            <a:off x="248165" y="2251025"/>
            <a:ext cx="8634577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SG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R1#show </a:t>
            </a:r>
            <a:r>
              <a:rPr lang="en-SG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ip</a:t>
            </a:r>
            <a:r>
              <a:rPr lang="en-SG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route</a:t>
            </a:r>
          </a:p>
          <a:p>
            <a:pPr algn="l"/>
            <a:r>
              <a:rPr lang="en-SG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Codes: L - local, C - connected, S - static, R - RIP, M - mobile, B - BGP</a:t>
            </a:r>
          </a:p>
          <a:p>
            <a:pPr algn="l"/>
            <a:r>
              <a:rPr lang="en-SG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D </a:t>
            </a:r>
            <a:r>
              <a:rPr lang="en-SG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- EIGRP, EX - EIGRP external, O - OSPF, IA - OSPF inter area</a:t>
            </a:r>
          </a:p>
          <a:p>
            <a:pPr algn="l"/>
            <a:r>
              <a:rPr lang="en-SG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N1 </a:t>
            </a:r>
            <a:r>
              <a:rPr lang="en-SG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- OSPF NSSA external type 1, N2 - OSPF NSSA external type 2</a:t>
            </a:r>
          </a:p>
          <a:p>
            <a:pPr algn="l"/>
            <a:r>
              <a:rPr lang="en-SG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E1 </a:t>
            </a:r>
            <a:r>
              <a:rPr lang="en-SG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- OSPF external type 1, E2 - OSPF external type 2, E - EGP</a:t>
            </a:r>
          </a:p>
          <a:p>
            <a:pPr algn="l"/>
            <a:r>
              <a:rPr lang="en-SG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SG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SG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SG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- IS-IS, L1 - IS-IS level-1, L2 - IS-IS level-2, </a:t>
            </a:r>
            <a:r>
              <a:rPr lang="en-SG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ia</a:t>
            </a:r>
            <a:r>
              <a:rPr lang="en-SG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- IS-IS inter area</a:t>
            </a:r>
          </a:p>
          <a:p>
            <a:pPr algn="l"/>
            <a:r>
              <a:rPr lang="en-SG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* </a:t>
            </a:r>
            <a:r>
              <a:rPr lang="en-SG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- candidate default, U - per-user static route, o - ODR</a:t>
            </a:r>
          </a:p>
          <a:p>
            <a:pPr algn="l"/>
            <a:r>
              <a:rPr lang="en-SG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P </a:t>
            </a:r>
            <a:r>
              <a:rPr lang="en-SG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- periodic downloaded static route</a:t>
            </a:r>
          </a:p>
          <a:p>
            <a:pPr algn="l"/>
            <a:endParaRPr lang="en-SG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SG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Gateway of last resort is not set</a:t>
            </a:r>
          </a:p>
          <a:p>
            <a:pPr algn="l"/>
            <a:endParaRPr lang="en-SG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SG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10.0.0.0/24 </a:t>
            </a:r>
            <a:r>
              <a:rPr lang="en-SG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is </a:t>
            </a:r>
            <a:r>
              <a:rPr lang="en-SG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subnetted</a:t>
            </a:r>
            <a:r>
              <a:rPr lang="en-SG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2 subnets</a:t>
            </a:r>
          </a:p>
          <a:p>
            <a:pPr algn="l"/>
            <a:r>
              <a:rPr lang="en-SG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R </a:t>
            </a:r>
            <a:r>
              <a:rPr lang="en-SG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10.1.1.0/24 </a:t>
            </a:r>
            <a:r>
              <a:rPr lang="en-SG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[120/1] via 209.165.200.226, 00:00:21, Serial0/0/0</a:t>
            </a:r>
          </a:p>
          <a:p>
            <a:pPr algn="l"/>
            <a:r>
              <a:rPr lang="en-SG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R </a:t>
            </a:r>
            <a:r>
              <a:rPr lang="en-SG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10.1.2.0/24 </a:t>
            </a:r>
            <a:r>
              <a:rPr lang="en-SG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[120/1] via 209.165.200.226, 00:00:21, Serial0/0/0</a:t>
            </a:r>
          </a:p>
          <a:p>
            <a:pPr algn="l"/>
            <a:r>
              <a:rPr lang="en-SG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192.168.10.0/24 </a:t>
            </a:r>
            <a:r>
              <a:rPr lang="en-SG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is variably </a:t>
            </a:r>
            <a:r>
              <a:rPr lang="en-SG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subnetted</a:t>
            </a:r>
            <a:r>
              <a:rPr lang="en-SG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2 subnets, 2 masks</a:t>
            </a:r>
          </a:p>
          <a:p>
            <a:pPr algn="l"/>
            <a:r>
              <a:rPr lang="en-SG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C </a:t>
            </a:r>
            <a:r>
              <a:rPr lang="en-SG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192.168.10.0/24 </a:t>
            </a:r>
            <a:r>
              <a:rPr lang="en-SG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is directly connected, GigabitEthernet0/0</a:t>
            </a:r>
          </a:p>
          <a:p>
            <a:pPr algn="l"/>
            <a:r>
              <a:rPr lang="en-SG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L </a:t>
            </a:r>
            <a:r>
              <a:rPr lang="en-SG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192.168.10.1/32 </a:t>
            </a:r>
            <a:r>
              <a:rPr lang="en-SG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is directly connected, GigabitEthernet0/0</a:t>
            </a:r>
          </a:p>
          <a:p>
            <a:pPr algn="l"/>
            <a:r>
              <a:rPr lang="en-SG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192.168.11.0/24 </a:t>
            </a:r>
            <a:r>
              <a:rPr lang="en-SG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is variably </a:t>
            </a:r>
            <a:r>
              <a:rPr lang="en-SG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subnetted</a:t>
            </a:r>
            <a:r>
              <a:rPr lang="en-SG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2 subnets, 2 masks</a:t>
            </a:r>
          </a:p>
          <a:p>
            <a:pPr algn="l"/>
            <a:r>
              <a:rPr lang="en-SG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C </a:t>
            </a:r>
            <a:r>
              <a:rPr lang="en-SG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192.168.11.0/24 </a:t>
            </a:r>
            <a:r>
              <a:rPr lang="en-SG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is directly connected, GigabitEthernet0/1</a:t>
            </a:r>
          </a:p>
          <a:p>
            <a:pPr algn="l"/>
            <a:r>
              <a:rPr lang="en-SG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L </a:t>
            </a:r>
            <a:r>
              <a:rPr lang="en-SG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192.168.11.1/32 </a:t>
            </a:r>
            <a:r>
              <a:rPr lang="en-SG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is directly connected, GigabitEthernet0/1</a:t>
            </a:r>
          </a:p>
          <a:p>
            <a:pPr algn="l"/>
            <a:r>
              <a:rPr lang="en-SG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209.165.200.0/24 </a:t>
            </a:r>
            <a:r>
              <a:rPr lang="en-SG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is variably </a:t>
            </a:r>
            <a:r>
              <a:rPr lang="en-SG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subnetted</a:t>
            </a:r>
            <a:r>
              <a:rPr lang="en-SG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2 subnets, 2 masks</a:t>
            </a:r>
          </a:p>
          <a:p>
            <a:pPr algn="l"/>
            <a:r>
              <a:rPr lang="en-SG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C </a:t>
            </a:r>
            <a:r>
              <a:rPr lang="en-SG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209.165.200.224/30 </a:t>
            </a:r>
            <a:r>
              <a:rPr lang="en-SG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is directly connected, Serial0/0/0</a:t>
            </a:r>
          </a:p>
          <a:p>
            <a:pPr algn="l"/>
            <a:r>
              <a:rPr lang="en-SG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L </a:t>
            </a:r>
            <a:r>
              <a:rPr lang="en-SG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209.165.200.225/32 </a:t>
            </a:r>
            <a:r>
              <a:rPr lang="en-SG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is directly connected, Serial0/0/0</a:t>
            </a: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339725" y="492125"/>
            <a:ext cx="8145463" cy="838200"/>
          </a:xfrm>
        </p:spPr>
        <p:txBody>
          <a:bodyPr/>
          <a:lstStyle/>
          <a:p>
            <a:pPr eaLnBrk="1" hangingPunct="1">
              <a:defRPr/>
            </a:pPr>
            <a:r>
              <a:rPr lang="en-US" sz="1800" dirty="0" smtClean="0"/>
              <a:t>The Routing Table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Routing Table Entries</a:t>
            </a:r>
            <a:endParaRPr lang="en-US" dirty="0" smtClean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graphicFrame>
        <p:nvGraphicFramePr>
          <p:cNvPr id="9" name="Content Placeholder 6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209891636"/>
              </p:ext>
            </p:extLst>
          </p:nvPr>
        </p:nvGraphicFramePr>
        <p:xfrm>
          <a:off x="609187" y="2645360"/>
          <a:ext cx="7897504" cy="359156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1828125"/>
                <a:gridCol w="6069379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Output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Description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R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Identifies the source of route as RIP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10.1.1.0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Indicates the address of the remote network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/24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Indicated the subnet prefix</a:t>
                      </a:r>
                      <a:r>
                        <a:rPr lang="en-US" sz="1600" baseline="0" dirty="0" smtClean="0"/>
                        <a:t> of remote network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[120/1]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Shows Administrative Distance</a:t>
                      </a:r>
                      <a:r>
                        <a:rPr lang="en-US" sz="1600" baseline="0" dirty="0" smtClean="0"/>
                        <a:t> (120) and metric (1 hop)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via 209.165.200.226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Specifies the IP address of the adjacent router (R2) to send traffic to in order to get to the remote network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00:00:21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Specifies the</a:t>
                      </a:r>
                      <a:r>
                        <a:rPr lang="en-US" sz="1600" baseline="0" dirty="0" smtClean="0"/>
                        <a:t> amount of time since the route was last updated (21s)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Serial0/0/0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Specifies</a:t>
                      </a:r>
                      <a:r>
                        <a:rPr lang="en-US" sz="1600" baseline="0" dirty="0" smtClean="0"/>
                        <a:t> the local interface through which the remote network can be reached.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332510" y="1421080"/>
            <a:ext cx="8478982" cy="1048988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/>
          <a:lstStyle/>
          <a:p>
            <a:pPr marL="342900" indent="-342900" algn="l">
              <a:spcBef>
                <a:spcPct val="20000"/>
              </a:spcBef>
              <a:buClr>
                <a:schemeClr val="bg2"/>
              </a:buClr>
              <a:buFont typeface="Wingdings" pitchFamily="2" charset="2"/>
              <a:buNone/>
            </a:pPr>
            <a:r>
              <a:rPr lang="en-US" sz="1600" b="1" dirty="0">
                <a:latin typeface="Courier New" pitchFamily="49" charset="0"/>
              </a:rPr>
              <a:t>R1# show </a:t>
            </a:r>
            <a:r>
              <a:rPr lang="en-US" sz="1600" b="1" dirty="0" err="1">
                <a:latin typeface="Courier New" pitchFamily="49" charset="0"/>
              </a:rPr>
              <a:t>ip</a:t>
            </a:r>
            <a:r>
              <a:rPr lang="en-US" sz="1600" b="1" dirty="0">
                <a:latin typeface="Courier New" pitchFamily="49" charset="0"/>
              </a:rPr>
              <a:t> route</a:t>
            </a:r>
          </a:p>
          <a:p>
            <a:pPr marL="342900" indent="-342900" algn="l">
              <a:spcBef>
                <a:spcPct val="20000"/>
              </a:spcBef>
              <a:buClr>
                <a:schemeClr val="bg2"/>
              </a:buClr>
              <a:buFont typeface="Wingdings" pitchFamily="2" charset="2"/>
              <a:buNone/>
            </a:pPr>
            <a:r>
              <a:rPr lang="pt-BR" sz="1600" b="0" dirty="0">
                <a:latin typeface="Courier New" pitchFamily="49" charset="0"/>
              </a:rPr>
              <a:t>&lt;output omitted</a:t>
            </a:r>
            <a:r>
              <a:rPr lang="pt-BR" sz="1600" b="0" dirty="0" smtClean="0">
                <a:latin typeface="Courier New" pitchFamily="49" charset="0"/>
              </a:rPr>
              <a:t>&gt;</a:t>
            </a:r>
          </a:p>
          <a:p>
            <a:pPr marL="342900" indent="-342900" algn="l">
              <a:spcBef>
                <a:spcPct val="20000"/>
              </a:spcBef>
              <a:buClr>
                <a:schemeClr val="bg2"/>
              </a:buClr>
            </a:pPr>
            <a:r>
              <a:rPr lang="en-SG" sz="1600" u="sng" dirty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SG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SG" sz="1600" u="sng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10.1.1.0/24</a:t>
            </a:r>
            <a:r>
              <a:rPr lang="en-SG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SG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SG" sz="1600" u="sng" dirty="0">
                <a:latin typeface="Courier New" panose="02070309020205020404" pitchFamily="49" charset="0"/>
                <a:cs typeface="Courier New" panose="02070309020205020404" pitchFamily="49" charset="0"/>
              </a:rPr>
              <a:t>120</a:t>
            </a:r>
            <a:r>
              <a:rPr lang="en-SG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SG" sz="1600" u="sng" dirty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SG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lang="en-SG" sz="1600" u="sng" dirty="0">
                <a:latin typeface="Courier New" panose="02070309020205020404" pitchFamily="49" charset="0"/>
                <a:cs typeface="Courier New" panose="02070309020205020404" pitchFamily="49" charset="0"/>
              </a:rPr>
              <a:t>via 209.165.200.226</a:t>
            </a:r>
            <a:r>
              <a:rPr lang="en-SG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SG" sz="1600" u="sng" dirty="0">
                <a:latin typeface="Courier New" panose="02070309020205020404" pitchFamily="49" charset="0"/>
                <a:cs typeface="Courier New" panose="02070309020205020404" pitchFamily="49" charset="0"/>
              </a:rPr>
              <a:t>00:00:21</a:t>
            </a:r>
            <a:r>
              <a:rPr lang="en-SG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SG" sz="1600" u="sng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Serial0/0/0</a:t>
            </a: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xfrm>
            <a:off x="274638" y="493713"/>
            <a:ext cx="8145462" cy="838200"/>
          </a:xfrm>
        </p:spPr>
        <p:txBody>
          <a:bodyPr/>
          <a:lstStyle/>
          <a:p>
            <a:pPr eaLnBrk="1" hangingPunct="1"/>
            <a:r>
              <a:rPr lang="en-US" dirty="0" smtClean="0">
                <a:ea typeface="ＭＳ Ｐゴシック" pitchFamily="34" charset="-128"/>
              </a:rPr>
              <a:t>Chapter 4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idx="1"/>
          </p:nvPr>
        </p:nvSpPr>
        <p:spPr>
          <a:xfrm>
            <a:off x="747713" y="1601788"/>
            <a:ext cx="8131175" cy="4437062"/>
          </a:xfrm>
        </p:spPr>
        <p:txBody>
          <a:bodyPr/>
          <a:lstStyle/>
          <a:p>
            <a:pPr marL="0" indent="0" eaLnBrk="1" hangingPunct="1">
              <a:buFont typeface="Wingdings" pitchFamily="2" charset="2"/>
              <a:buNone/>
            </a:pPr>
            <a:r>
              <a:rPr lang="en-US" dirty="0" smtClean="0">
                <a:cs typeface="Arial" charset="0"/>
              </a:rPr>
              <a:t>4.0	Routing Concepts</a:t>
            </a:r>
          </a:p>
          <a:p>
            <a:pPr marL="0" indent="0" eaLnBrk="1" hangingPunct="1">
              <a:buFont typeface="Wingdings" pitchFamily="2" charset="2"/>
              <a:buNone/>
            </a:pPr>
            <a:r>
              <a:rPr lang="en-US" dirty="0" smtClean="0">
                <a:cs typeface="Arial" charset="0"/>
              </a:rPr>
              <a:t>4.1	Initial Configuration of a Router</a:t>
            </a:r>
          </a:p>
          <a:p>
            <a:pPr marL="0" indent="0" eaLnBrk="1" hangingPunct="1">
              <a:buFont typeface="Wingdings" pitchFamily="2" charset="2"/>
              <a:buNone/>
            </a:pPr>
            <a:r>
              <a:rPr lang="en-US" dirty="0" smtClean="0">
                <a:cs typeface="Arial" charset="0"/>
              </a:rPr>
              <a:t>4.2	Routing Decisions</a:t>
            </a:r>
          </a:p>
          <a:p>
            <a:pPr marL="0" indent="0" eaLnBrk="1" hangingPunct="1">
              <a:buFont typeface="Wingdings" pitchFamily="2" charset="2"/>
              <a:buNone/>
            </a:pPr>
            <a:r>
              <a:rPr lang="en-US" dirty="0" smtClean="0">
                <a:cs typeface="Arial" charset="0"/>
              </a:rPr>
              <a:t>4.3	Router Operation</a:t>
            </a:r>
          </a:p>
          <a:p>
            <a:pPr marL="0" indent="0" eaLnBrk="1" hangingPunct="1">
              <a:buFont typeface="Wingdings" pitchFamily="2" charset="2"/>
              <a:buNone/>
            </a:pPr>
            <a:r>
              <a:rPr lang="en-US" dirty="0" smtClean="0">
                <a:cs typeface="Arial" charset="0"/>
              </a:rPr>
              <a:t>4.4	Summary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256598" y="562429"/>
            <a:ext cx="8145463" cy="838200"/>
          </a:xfrm>
        </p:spPr>
        <p:txBody>
          <a:bodyPr/>
          <a:lstStyle/>
          <a:p>
            <a:pPr eaLnBrk="1" hangingPunct="1">
              <a:defRPr/>
            </a:pPr>
            <a:r>
              <a:rPr lang="en-US" sz="1800" dirty="0" smtClean="0"/>
              <a:t>Directly Connected Routes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Directly Connected Interfaces</a:t>
            </a:r>
            <a:endParaRPr lang="en-US" dirty="0" smtClean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5" name="Content Placeholder 3"/>
          <p:cNvSpPr txBox="1">
            <a:spLocks/>
          </p:cNvSpPr>
          <p:nvPr/>
        </p:nvSpPr>
        <p:spPr bwMode="auto">
          <a:xfrm>
            <a:off x="478970" y="1386114"/>
            <a:ext cx="8055430" cy="5087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82124" tIns="41061" rIns="82124" bIns="41061" numCol="1" anchor="t" anchorCtr="0" compatLnSpc="1">
            <a:prstTxWarp prst="textNoShape">
              <a:avLst/>
            </a:prstTxWarp>
          </a:bodyPr>
          <a:lstStyle/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kumimoji="0" lang="en-US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Content Placeholder 3"/>
          <p:cNvSpPr txBox="1">
            <a:spLocks/>
          </p:cNvSpPr>
          <p:nvPr/>
        </p:nvSpPr>
        <p:spPr bwMode="auto">
          <a:xfrm>
            <a:off x="631370" y="1451428"/>
            <a:ext cx="8055430" cy="5087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82124" tIns="41061" rIns="82124" bIns="41061" numCol="1" anchor="t" anchorCtr="0" compatLnSpc="1">
            <a:prstTxWarp prst="textNoShape">
              <a:avLst/>
            </a:prstTxWarp>
          </a:bodyPr>
          <a:lstStyle/>
          <a:p>
            <a:pPr marL="693738" lvl="1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</a:pPr>
            <a:endParaRPr lang="en-US" sz="1800" dirty="0" smtClean="0"/>
          </a:p>
          <a:p>
            <a:pPr marL="236538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</a:pPr>
            <a:endParaRPr lang="en-US" dirty="0" smtClean="0"/>
          </a:p>
          <a:p>
            <a:pPr marL="693738" lvl="1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kumimoji="0" lang="en-US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Content Placeholder 3"/>
          <p:cNvSpPr txBox="1">
            <a:spLocks/>
          </p:cNvSpPr>
          <p:nvPr/>
        </p:nvSpPr>
        <p:spPr bwMode="auto">
          <a:xfrm>
            <a:off x="580570" y="1400629"/>
            <a:ext cx="8055430" cy="5087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82124" tIns="41061" rIns="82124" bIns="41061" numCol="1" anchor="t" anchorCtr="0" compatLnSpc="1">
            <a:prstTxWarp prst="textNoShape">
              <a:avLst/>
            </a:prstTxWarp>
          </a:bodyPr>
          <a:lstStyle/>
          <a:p>
            <a:pPr marL="236538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kumimoji="0" lang="en-US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Rectangle 3"/>
          <p:cNvSpPr>
            <a:spLocks noGrp="1" noChangeArrowheads="1"/>
          </p:cNvSpPr>
          <p:nvPr>
            <p:ph idx="1"/>
          </p:nvPr>
        </p:nvSpPr>
        <p:spPr>
          <a:xfrm>
            <a:off x="320634" y="1442585"/>
            <a:ext cx="8460509" cy="4437062"/>
          </a:xfrm>
        </p:spPr>
        <p:txBody>
          <a:bodyPr/>
          <a:lstStyle/>
          <a:p>
            <a:pPr>
              <a:defRPr/>
            </a:pPr>
            <a:r>
              <a:rPr lang="en-US" sz="2000" dirty="0"/>
              <a:t>A newly deployed router, without any configured interfaces, has an empty routing table</a:t>
            </a:r>
            <a:r>
              <a:rPr lang="en-US" sz="2000" dirty="0" smtClean="0"/>
              <a:t>. </a:t>
            </a:r>
          </a:p>
          <a:p>
            <a:pPr>
              <a:defRPr/>
            </a:pPr>
            <a:r>
              <a:rPr lang="en-US" sz="2000" dirty="0" smtClean="0"/>
              <a:t>After configuring and bringing up a router interface, the router immediately creates </a:t>
            </a:r>
            <a:r>
              <a:rPr lang="en-US" sz="2000" dirty="0"/>
              <a:t>two routing table entries: </a:t>
            </a:r>
            <a:endParaRPr lang="en-US" sz="2000" dirty="0" smtClean="0"/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lang="en-US" sz="1800" dirty="0"/>
              <a:t>Directly Connected (C)</a:t>
            </a: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lang="en-US" sz="1800" dirty="0" smtClean="0"/>
              <a:t>Link </a:t>
            </a:r>
            <a:r>
              <a:rPr lang="en-US" sz="1800" dirty="0"/>
              <a:t>Local  (L) </a:t>
            </a:r>
            <a:endParaRPr lang="en-US" sz="1800" dirty="0" smtClean="0"/>
          </a:p>
          <a:p>
            <a:pPr>
              <a:defRPr/>
            </a:pPr>
            <a:endParaRPr lang="en-US" sz="2200" dirty="0" smtClean="0"/>
          </a:p>
          <a:p>
            <a:pPr>
              <a:defRPr/>
            </a:pPr>
            <a:endParaRPr lang="en-US" dirty="0" smtClean="0"/>
          </a:p>
          <a:p>
            <a:pPr>
              <a:defRPr/>
            </a:pPr>
            <a:endParaRPr lang="en-US" dirty="0" smtClean="0"/>
          </a:p>
          <a:p>
            <a:pPr>
              <a:defRPr/>
            </a:pPr>
            <a:endParaRPr lang="en-US" dirty="0" smtClean="0"/>
          </a:p>
          <a:p>
            <a:pPr marL="0" indent="0" eaLnBrk="1" hangingPunct="1">
              <a:buFont typeface="Wingdings" pitchFamily="2" charset="2"/>
              <a:buNone/>
              <a:defRPr/>
            </a:pPr>
            <a:endParaRPr lang="en-US" dirty="0" smtClean="0">
              <a:cs typeface="Arial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70163" y="4667403"/>
            <a:ext cx="8473044" cy="18712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SG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R1#show </a:t>
            </a:r>
            <a:r>
              <a:rPr lang="en-SG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ip</a:t>
            </a:r>
            <a:r>
              <a:rPr lang="en-SG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route</a:t>
            </a:r>
          </a:p>
          <a:p>
            <a:pPr algn="l"/>
            <a:r>
              <a:rPr lang="en-SG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&lt;-- output omitted --&gt;</a:t>
            </a:r>
            <a:endParaRPr lang="en-SG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endParaRPr lang="en-SG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SG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192.168.10.0/24 </a:t>
            </a:r>
            <a:r>
              <a:rPr lang="en-SG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is variably </a:t>
            </a:r>
            <a:r>
              <a:rPr lang="en-SG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subnetted</a:t>
            </a:r>
            <a:r>
              <a:rPr lang="en-SG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2 subnets, 2 masks</a:t>
            </a:r>
          </a:p>
          <a:p>
            <a:pPr algn="l"/>
            <a:r>
              <a:rPr lang="en-SG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C       192.168.10.0/24 is directly connected, GigabitEthernet0/0</a:t>
            </a:r>
          </a:p>
          <a:p>
            <a:pPr algn="l"/>
            <a:r>
              <a:rPr lang="en-SG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L       192.168.10.1/32 is directly connected, </a:t>
            </a:r>
            <a:r>
              <a:rPr lang="en-SG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GigabitEthernet0/0</a:t>
            </a:r>
          </a:p>
          <a:p>
            <a:pPr algn="l"/>
            <a:endParaRPr lang="en-SG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SG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&lt;-- </a:t>
            </a:r>
            <a:r>
              <a:rPr lang="en-SG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output omitted </a:t>
            </a:r>
            <a:r>
              <a:rPr lang="en-SG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--&gt;</a:t>
            </a:r>
            <a:endParaRPr lang="en-SG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 rotWithShape="1">
          <a:blip r:embed="rId3" cstate="print"/>
          <a:srcRect l="38820" t="37302" r="27491" b="43629"/>
          <a:stretch/>
        </p:blipFill>
        <p:spPr bwMode="auto">
          <a:xfrm>
            <a:off x="3348840" y="3265961"/>
            <a:ext cx="5545777" cy="1764890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339725" y="492125"/>
            <a:ext cx="8145463" cy="838200"/>
          </a:xfrm>
        </p:spPr>
        <p:txBody>
          <a:bodyPr/>
          <a:lstStyle/>
          <a:p>
            <a:pPr eaLnBrk="1" hangingPunct="1">
              <a:defRPr/>
            </a:pPr>
            <a:r>
              <a:rPr lang="en-US" sz="1800" dirty="0" smtClean="0"/>
              <a:t>Statically Learned Routes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Static </a:t>
            </a:r>
            <a:r>
              <a:rPr lang="en-US" dirty="0" smtClean="0"/>
              <a:t>Routes</a:t>
            </a:r>
            <a:endParaRPr lang="en-US" dirty="0" smtClean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5" name="Content Placeholder 3"/>
          <p:cNvSpPr txBox="1">
            <a:spLocks/>
          </p:cNvSpPr>
          <p:nvPr/>
        </p:nvSpPr>
        <p:spPr bwMode="auto">
          <a:xfrm>
            <a:off x="478970" y="1386114"/>
            <a:ext cx="8055430" cy="5087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82124" tIns="41061" rIns="82124" bIns="41061" numCol="1" anchor="t" anchorCtr="0" compatLnSpc="1">
            <a:prstTxWarp prst="textNoShape">
              <a:avLst/>
            </a:prstTxWarp>
          </a:bodyPr>
          <a:lstStyle/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kumimoji="0" lang="en-US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Content Placeholder 3"/>
          <p:cNvSpPr txBox="1">
            <a:spLocks/>
          </p:cNvSpPr>
          <p:nvPr/>
        </p:nvSpPr>
        <p:spPr bwMode="auto">
          <a:xfrm>
            <a:off x="631370" y="1451428"/>
            <a:ext cx="8055430" cy="5087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82124" tIns="41061" rIns="82124" bIns="41061" numCol="1" anchor="t" anchorCtr="0" compatLnSpc="1">
            <a:prstTxWarp prst="textNoShape">
              <a:avLst/>
            </a:prstTxWarp>
          </a:bodyPr>
          <a:lstStyle/>
          <a:p>
            <a:pPr marL="693738" lvl="1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</a:pPr>
            <a:endParaRPr lang="en-US" sz="1800" dirty="0" smtClean="0"/>
          </a:p>
          <a:p>
            <a:pPr marL="236538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</a:pPr>
            <a:endParaRPr lang="en-US" dirty="0" smtClean="0"/>
          </a:p>
          <a:p>
            <a:pPr marL="693738" lvl="1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kumimoji="0" lang="en-US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Content Placeholder 3"/>
          <p:cNvSpPr txBox="1">
            <a:spLocks/>
          </p:cNvSpPr>
          <p:nvPr/>
        </p:nvSpPr>
        <p:spPr bwMode="auto">
          <a:xfrm>
            <a:off x="580570" y="1400629"/>
            <a:ext cx="8055430" cy="5087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82124" tIns="41061" rIns="82124" bIns="41061" numCol="1" anchor="t" anchorCtr="0" compatLnSpc="1">
            <a:prstTxWarp prst="textNoShape">
              <a:avLst/>
            </a:prstTxWarp>
          </a:bodyPr>
          <a:lstStyle/>
          <a:p>
            <a:pPr marL="236538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kumimoji="0" lang="en-US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3"/>
          <p:cNvSpPr>
            <a:spLocks noGrp="1" noChangeArrowheads="1"/>
          </p:cNvSpPr>
          <p:nvPr>
            <p:ph idx="1"/>
          </p:nvPr>
        </p:nvSpPr>
        <p:spPr>
          <a:xfrm>
            <a:off x="285008" y="1442584"/>
            <a:ext cx="8609610" cy="4842101"/>
          </a:xfrm>
        </p:spPr>
        <p:txBody>
          <a:bodyPr/>
          <a:lstStyle/>
          <a:p>
            <a:pPr>
              <a:defRPr/>
            </a:pPr>
            <a:r>
              <a:rPr lang="en-US" sz="2000" dirty="0" smtClean="0"/>
              <a:t>Are manually configured by an administrator.</a:t>
            </a:r>
          </a:p>
          <a:p>
            <a:pPr>
              <a:defRPr/>
            </a:pPr>
            <a:r>
              <a:rPr lang="en-US" sz="2000" dirty="0" smtClean="0"/>
              <a:t>Define the forwarding path to a destination network.</a:t>
            </a:r>
          </a:p>
          <a:p>
            <a:pPr>
              <a:defRPr/>
            </a:pPr>
            <a:r>
              <a:rPr lang="en-US" sz="2000" b="1" dirty="0" smtClean="0"/>
              <a:t>Disadvantage</a:t>
            </a:r>
            <a:r>
              <a:rPr lang="en-US" sz="2000" dirty="0" smtClean="0"/>
              <a:t>: needs to be manually updated if the route or topology changes.</a:t>
            </a:r>
          </a:p>
          <a:p>
            <a:pPr>
              <a:defRPr/>
            </a:pPr>
            <a:r>
              <a:rPr lang="en-US" sz="2000" b="1" dirty="0" smtClean="0"/>
              <a:t>Advantage</a:t>
            </a:r>
            <a:r>
              <a:rPr lang="en-US" sz="2000" dirty="0" smtClean="0"/>
              <a:t>: Improve security and control of resources.</a:t>
            </a:r>
          </a:p>
          <a:p>
            <a:pPr>
              <a:defRPr/>
            </a:pPr>
            <a:endParaRPr lang="en-US" sz="2000" dirty="0" smtClean="0"/>
          </a:p>
          <a:p>
            <a:pPr>
              <a:defRPr/>
            </a:pPr>
            <a:r>
              <a:rPr lang="en-US" sz="2000" dirty="0" smtClean="0"/>
              <a:t>To configure a </a:t>
            </a:r>
            <a:r>
              <a:rPr lang="en-US" sz="2000" b="1" u="sng" dirty="0" smtClean="0"/>
              <a:t>network </a:t>
            </a:r>
            <a:r>
              <a:rPr lang="en-US" sz="2000" u="sng" dirty="0" smtClean="0"/>
              <a:t>static route</a:t>
            </a:r>
            <a:r>
              <a:rPr lang="en-US" sz="2000" dirty="0" smtClean="0"/>
              <a:t>:</a:t>
            </a:r>
          </a:p>
          <a:p>
            <a:pPr marL="0" indent="0">
              <a:buNone/>
              <a:defRPr/>
            </a:pPr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R1(</a:t>
            </a:r>
            <a:r>
              <a:rPr lang="en-US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config</a:t>
            </a:r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)#</a:t>
            </a:r>
            <a:r>
              <a:rPr lang="en-US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ip</a:t>
            </a:r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route </a:t>
            </a:r>
            <a:r>
              <a:rPr lang="en-US" sz="1800" u="sng" dirty="0">
                <a:latin typeface="Courier New" panose="02070309020205020404" pitchFamily="49" charset="0"/>
                <a:cs typeface="Courier New" panose="02070309020205020404" pitchFamily="49" charset="0"/>
              </a:rPr>
              <a:t>network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u="sng" dirty="0">
                <a:latin typeface="Courier New" panose="02070309020205020404" pitchFamily="49" charset="0"/>
                <a:cs typeface="Courier New" panose="02070309020205020404" pitchFamily="49" charset="0"/>
              </a:rPr>
              <a:t>mask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 {</a:t>
            </a:r>
            <a:r>
              <a:rPr lang="en-US" sz="1800" u="sng" dirty="0">
                <a:latin typeface="Courier New" panose="02070309020205020404" pitchFamily="49" charset="0"/>
                <a:cs typeface="Courier New" panose="02070309020205020404" pitchFamily="49" charset="0"/>
              </a:rPr>
              <a:t>next-hop-ip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 | </a:t>
            </a:r>
            <a:r>
              <a:rPr lang="en-US" sz="1800" u="sng" dirty="0">
                <a:latin typeface="Courier New" panose="02070309020205020404" pitchFamily="49" charset="0"/>
                <a:cs typeface="Courier New" panose="02070309020205020404" pitchFamily="49" charset="0"/>
              </a:rPr>
              <a:t>exit-</a:t>
            </a:r>
            <a:r>
              <a:rPr lang="en-US" sz="1800" u="sng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defRPr/>
            </a:pPr>
            <a:r>
              <a:rPr lang="en-US" sz="2000" dirty="0" smtClean="0"/>
              <a:t>A default static route is a “last resort” route used when the destination network doesn’t exist in the routing table.</a:t>
            </a:r>
          </a:p>
          <a:p>
            <a:pPr>
              <a:defRPr/>
            </a:pPr>
            <a:r>
              <a:rPr lang="en-US" sz="2000" dirty="0" smtClean="0"/>
              <a:t>To configure a </a:t>
            </a:r>
            <a:r>
              <a:rPr lang="en-US" sz="2000" b="1" u="sng" dirty="0" smtClean="0"/>
              <a:t>default </a:t>
            </a:r>
            <a:r>
              <a:rPr lang="en-US" sz="2000" u="sng" dirty="0" smtClean="0"/>
              <a:t>static route</a:t>
            </a:r>
            <a:r>
              <a:rPr lang="en-US" sz="2000" dirty="0" smtClean="0"/>
              <a:t>: </a:t>
            </a:r>
          </a:p>
          <a:p>
            <a:pPr marL="0" indent="0">
              <a:buNone/>
              <a:defRPr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R1(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config</a:t>
            </a:r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)#</a:t>
            </a:r>
            <a:r>
              <a:rPr lang="en-US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ip</a:t>
            </a:r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route </a:t>
            </a:r>
            <a:r>
              <a:rPr lang="en-US" sz="1800" u="sng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0.0.0.0</a:t>
            </a:r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u="sng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0.0.0.0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 {</a:t>
            </a:r>
            <a:r>
              <a:rPr lang="en-US" sz="1800" u="sng" dirty="0">
                <a:latin typeface="Courier New" panose="02070309020205020404" pitchFamily="49" charset="0"/>
                <a:cs typeface="Courier New" panose="02070309020205020404" pitchFamily="49" charset="0"/>
              </a:rPr>
              <a:t>next-hop-</a:t>
            </a:r>
            <a:r>
              <a:rPr lang="en-US" sz="1800" u="sng" dirty="0" err="1">
                <a:latin typeface="Courier New" panose="02070309020205020404" pitchFamily="49" charset="0"/>
                <a:cs typeface="Courier New" panose="02070309020205020404" pitchFamily="49" charset="0"/>
              </a:rPr>
              <a:t>ip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 | </a:t>
            </a:r>
            <a:r>
              <a:rPr lang="en-US" sz="1800" u="sng" dirty="0">
                <a:latin typeface="Courier New" panose="02070309020205020404" pitchFamily="49" charset="0"/>
                <a:cs typeface="Courier New" panose="02070309020205020404" pitchFamily="49" charset="0"/>
              </a:rPr>
              <a:t>exit-</a:t>
            </a:r>
            <a:r>
              <a:rPr lang="en-US" sz="1800" u="sng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dirty="0" smtClean="0"/>
          </a:p>
          <a:p>
            <a:pPr marL="0" indent="0" eaLnBrk="1" hangingPunct="1">
              <a:buFont typeface="Wingdings" pitchFamily="2" charset="2"/>
              <a:buNone/>
              <a:defRPr/>
            </a:pPr>
            <a:endParaRPr lang="en-US" dirty="0" smtClean="0">
              <a:cs typeface="Arial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339725" y="492125"/>
            <a:ext cx="8145463" cy="838200"/>
          </a:xfrm>
        </p:spPr>
        <p:txBody>
          <a:bodyPr/>
          <a:lstStyle/>
          <a:p>
            <a:pPr eaLnBrk="1" hangingPunct="1">
              <a:defRPr/>
            </a:pPr>
            <a:r>
              <a:rPr lang="en-US" sz="1800" dirty="0" smtClean="0"/>
              <a:t>Statically Learned Routes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Default Static Routes Example</a:t>
            </a:r>
            <a:endParaRPr lang="en-US" dirty="0" smtClean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5" name="Content Placeholder 3"/>
          <p:cNvSpPr txBox="1">
            <a:spLocks/>
          </p:cNvSpPr>
          <p:nvPr/>
        </p:nvSpPr>
        <p:spPr bwMode="auto">
          <a:xfrm>
            <a:off x="478970" y="1386114"/>
            <a:ext cx="8055430" cy="5087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82124" tIns="41061" rIns="82124" bIns="41061" numCol="1" anchor="t" anchorCtr="0" compatLnSpc="1">
            <a:prstTxWarp prst="textNoShape">
              <a:avLst/>
            </a:prstTxWarp>
          </a:bodyPr>
          <a:lstStyle/>
          <a:p>
            <a:pPr marL="236538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</a:pPr>
            <a:endParaRPr lang="en-US" dirty="0" smtClean="0">
              <a:solidFill>
                <a:srgbClr val="000000"/>
              </a:solidFill>
            </a:endParaRPr>
          </a:p>
          <a:p>
            <a:pPr marL="236538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>
              <a:solidFill>
                <a:srgbClr val="000000"/>
              </a:solidFill>
            </a:endParaRPr>
          </a:p>
          <a:p>
            <a:pPr marL="236538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kern="0" dirty="0" smtClean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Content Placeholder 3"/>
          <p:cNvSpPr txBox="1">
            <a:spLocks/>
          </p:cNvSpPr>
          <p:nvPr/>
        </p:nvSpPr>
        <p:spPr bwMode="auto">
          <a:xfrm>
            <a:off x="631370" y="1451428"/>
            <a:ext cx="8055430" cy="5087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82124" tIns="41061" rIns="82124" bIns="41061" numCol="1" anchor="t" anchorCtr="0" compatLnSpc="1">
            <a:prstTxWarp prst="textNoShape">
              <a:avLst/>
            </a:prstTxWarp>
          </a:bodyPr>
          <a:lstStyle/>
          <a:p>
            <a:pPr marL="693738" lvl="1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</a:pPr>
            <a:endParaRPr lang="en-US" sz="1800" dirty="0" smtClean="0">
              <a:solidFill>
                <a:srgbClr val="000000"/>
              </a:solidFill>
            </a:endParaRPr>
          </a:p>
          <a:p>
            <a:pPr marL="236538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</a:pPr>
            <a:endParaRPr lang="en-US" dirty="0" smtClean="0">
              <a:solidFill>
                <a:srgbClr val="000000"/>
              </a:solidFill>
            </a:endParaRPr>
          </a:p>
          <a:p>
            <a:pPr marL="693738" lvl="1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>
              <a:solidFill>
                <a:srgbClr val="000000"/>
              </a:solidFill>
            </a:endParaRPr>
          </a:p>
          <a:p>
            <a:pPr marL="236538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>
              <a:solidFill>
                <a:srgbClr val="000000"/>
              </a:solidFill>
            </a:endParaRPr>
          </a:p>
          <a:p>
            <a:pPr marL="236538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</a:pPr>
            <a:endParaRPr lang="en-US" dirty="0" smtClean="0">
              <a:solidFill>
                <a:srgbClr val="000000"/>
              </a:solidFill>
            </a:endParaRPr>
          </a:p>
          <a:p>
            <a:pPr marL="236538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>
              <a:solidFill>
                <a:srgbClr val="000000"/>
              </a:solidFill>
            </a:endParaRPr>
          </a:p>
          <a:p>
            <a:pPr marL="236538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kern="0" dirty="0" smtClean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Content Placeholder 3"/>
          <p:cNvSpPr txBox="1">
            <a:spLocks/>
          </p:cNvSpPr>
          <p:nvPr/>
        </p:nvSpPr>
        <p:spPr bwMode="auto">
          <a:xfrm>
            <a:off x="580570" y="1400629"/>
            <a:ext cx="8055430" cy="5087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82124" tIns="41061" rIns="82124" bIns="41061" numCol="1" anchor="t" anchorCtr="0" compatLnSpc="1">
            <a:prstTxWarp prst="textNoShape">
              <a:avLst/>
            </a:prstTxWarp>
          </a:bodyPr>
          <a:lstStyle/>
          <a:p>
            <a:pPr marL="236538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</a:pPr>
            <a:endParaRPr lang="en-US" dirty="0" smtClean="0">
              <a:solidFill>
                <a:srgbClr val="000000"/>
              </a:solidFill>
            </a:endParaRPr>
          </a:p>
          <a:p>
            <a:pPr marL="236538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>
              <a:solidFill>
                <a:srgbClr val="000000"/>
              </a:solidFill>
            </a:endParaRPr>
          </a:p>
          <a:p>
            <a:pPr marL="236538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>
              <a:solidFill>
                <a:srgbClr val="000000"/>
              </a:solidFill>
            </a:endParaRPr>
          </a:p>
          <a:p>
            <a:pPr marL="236538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>
              <a:solidFill>
                <a:srgbClr val="000000"/>
              </a:solidFill>
            </a:endParaRPr>
          </a:p>
          <a:p>
            <a:pPr marL="236538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>
              <a:solidFill>
                <a:srgbClr val="000000"/>
              </a:solidFill>
            </a:endParaRPr>
          </a:p>
          <a:p>
            <a:pPr marL="236538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kern="0" dirty="0" smtClean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Rectangle 3"/>
          <p:cNvSpPr>
            <a:spLocks noGrp="1" noChangeArrowheads="1"/>
          </p:cNvSpPr>
          <p:nvPr>
            <p:ph idx="1"/>
          </p:nvPr>
        </p:nvSpPr>
        <p:spPr>
          <a:xfrm>
            <a:off x="559481" y="1442585"/>
            <a:ext cx="8221662" cy="4437062"/>
          </a:xfrm>
        </p:spPr>
        <p:txBody>
          <a:bodyPr/>
          <a:lstStyle/>
          <a:p>
            <a:pPr lvl="1">
              <a:defRPr/>
            </a:pPr>
            <a:endParaRPr lang="en-US" dirty="0" smtClean="0"/>
          </a:p>
          <a:p>
            <a:pPr marL="0" indent="0" eaLnBrk="1" hangingPunct="1">
              <a:buFont typeface="Wingdings" pitchFamily="2" charset="2"/>
              <a:buNone/>
              <a:defRPr/>
            </a:pPr>
            <a:endParaRPr lang="en-US" dirty="0" smtClean="0">
              <a:cs typeface="Arial" charset="0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3" cstate="print"/>
          <a:srcRect l="48748" t="33929" r="18790" b="45204"/>
          <a:stretch/>
        </p:blipFill>
        <p:spPr bwMode="auto">
          <a:xfrm>
            <a:off x="478970" y="1451428"/>
            <a:ext cx="5940008" cy="21467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7"/>
          <p:cNvSpPr/>
          <p:nvPr/>
        </p:nvSpPr>
        <p:spPr>
          <a:xfrm>
            <a:off x="478970" y="3956533"/>
            <a:ext cx="8473044" cy="2585323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SG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R1(</a:t>
            </a:r>
            <a:r>
              <a:rPr lang="en-SG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config</a:t>
            </a:r>
            <a:r>
              <a:rPr lang="en-SG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)#</a:t>
            </a:r>
            <a:r>
              <a:rPr lang="en-SG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ip</a:t>
            </a:r>
            <a:r>
              <a:rPr lang="en-SG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route 0.0.0.0 0.0.0.0 s0/0/0</a:t>
            </a:r>
          </a:p>
          <a:p>
            <a:pPr algn="l"/>
            <a:r>
              <a:rPr lang="en-SG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R1(</a:t>
            </a:r>
            <a:r>
              <a:rPr lang="en-SG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config</a:t>
            </a:r>
            <a:r>
              <a:rPr lang="en-SG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)#exit</a:t>
            </a:r>
          </a:p>
          <a:p>
            <a:pPr algn="l"/>
            <a:r>
              <a:rPr lang="en-SG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R1#show </a:t>
            </a:r>
            <a:r>
              <a:rPr lang="en-SG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ip</a:t>
            </a:r>
            <a:r>
              <a:rPr lang="en-SG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route</a:t>
            </a:r>
          </a:p>
          <a:p>
            <a:pPr algn="l"/>
            <a:r>
              <a:rPr lang="en-SG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&lt;-- output omitted --&gt;</a:t>
            </a:r>
          </a:p>
          <a:p>
            <a:pPr algn="l"/>
            <a:endParaRPr lang="en-SG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SG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Gateway of last resort is 0.0.0.0 to network 0.0.0.0</a:t>
            </a:r>
          </a:p>
          <a:p>
            <a:pPr algn="l"/>
            <a:endParaRPr lang="en-SG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SG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S*  0.0.0.0/0 is directly connected, Serial0/0/0</a:t>
            </a:r>
          </a:p>
          <a:p>
            <a:pPr algn="l"/>
            <a:endParaRPr lang="en-SG" sz="18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SG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&lt;-- </a:t>
            </a:r>
            <a:r>
              <a:rPr lang="en-SG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output omitted </a:t>
            </a:r>
            <a:r>
              <a:rPr lang="en-SG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--&gt;</a:t>
            </a:r>
            <a:endParaRPr lang="en-SG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4944300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339725" y="492125"/>
            <a:ext cx="8145463" cy="838200"/>
          </a:xfrm>
        </p:spPr>
        <p:txBody>
          <a:bodyPr/>
          <a:lstStyle/>
          <a:p>
            <a:pPr eaLnBrk="1" hangingPunct="1">
              <a:defRPr/>
            </a:pPr>
            <a:r>
              <a:rPr lang="en-US" sz="1800" dirty="0" smtClean="0"/>
              <a:t>Statically Learned Routes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Network Static Routes Example</a:t>
            </a:r>
            <a:endParaRPr lang="en-US" dirty="0" smtClean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5" name="Content Placeholder 3"/>
          <p:cNvSpPr txBox="1">
            <a:spLocks/>
          </p:cNvSpPr>
          <p:nvPr/>
        </p:nvSpPr>
        <p:spPr bwMode="auto">
          <a:xfrm>
            <a:off x="478970" y="1386114"/>
            <a:ext cx="8055430" cy="5087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82124" tIns="41061" rIns="82124" bIns="41061" numCol="1" anchor="t" anchorCtr="0" compatLnSpc="1">
            <a:prstTxWarp prst="textNoShape">
              <a:avLst/>
            </a:prstTxWarp>
          </a:bodyPr>
          <a:lstStyle/>
          <a:p>
            <a:pPr marL="236538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</a:pPr>
            <a:endParaRPr lang="en-US" dirty="0" smtClean="0">
              <a:solidFill>
                <a:srgbClr val="000000"/>
              </a:solidFill>
            </a:endParaRPr>
          </a:p>
          <a:p>
            <a:pPr marL="236538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>
              <a:solidFill>
                <a:srgbClr val="000000"/>
              </a:solidFill>
            </a:endParaRPr>
          </a:p>
          <a:p>
            <a:pPr marL="236538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kern="0" dirty="0" smtClean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Content Placeholder 3"/>
          <p:cNvSpPr txBox="1">
            <a:spLocks/>
          </p:cNvSpPr>
          <p:nvPr/>
        </p:nvSpPr>
        <p:spPr bwMode="auto">
          <a:xfrm>
            <a:off x="631370" y="1451428"/>
            <a:ext cx="8055430" cy="5087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82124" tIns="41061" rIns="82124" bIns="41061" numCol="1" anchor="t" anchorCtr="0" compatLnSpc="1">
            <a:prstTxWarp prst="textNoShape">
              <a:avLst/>
            </a:prstTxWarp>
          </a:bodyPr>
          <a:lstStyle/>
          <a:p>
            <a:pPr marL="693738" lvl="1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</a:pPr>
            <a:endParaRPr lang="en-US" sz="1800" dirty="0" smtClean="0">
              <a:solidFill>
                <a:srgbClr val="000000"/>
              </a:solidFill>
            </a:endParaRPr>
          </a:p>
          <a:p>
            <a:pPr marL="236538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</a:pPr>
            <a:endParaRPr lang="en-US" dirty="0" smtClean="0">
              <a:solidFill>
                <a:srgbClr val="000000"/>
              </a:solidFill>
            </a:endParaRPr>
          </a:p>
          <a:p>
            <a:pPr marL="693738" lvl="1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>
              <a:solidFill>
                <a:srgbClr val="000000"/>
              </a:solidFill>
            </a:endParaRPr>
          </a:p>
          <a:p>
            <a:pPr marL="236538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>
              <a:solidFill>
                <a:srgbClr val="000000"/>
              </a:solidFill>
            </a:endParaRPr>
          </a:p>
          <a:p>
            <a:pPr marL="236538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</a:pPr>
            <a:endParaRPr lang="en-US" dirty="0" smtClean="0">
              <a:solidFill>
                <a:srgbClr val="000000"/>
              </a:solidFill>
            </a:endParaRPr>
          </a:p>
          <a:p>
            <a:pPr marL="236538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>
              <a:solidFill>
                <a:srgbClr val="000000"/>
              </a:solidFill>
            </a:endParaRPr>
          </a:p>
          <a:p>
            <a:pPr marL="236538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kern="0" dirty="0" smtClean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Content Placeholder 3"/>
          <p:cNvSpPr txBox="1">
            <a:spLocks/>
          </p:cNvSpPr>
          <p:nvPr/>
        </p:nvSpPr>
        <p:spPr bwMode="auto">
          <a:xfrm>
            <a:off x="580570" y="1400629"/>
            <a:ext cx="8055430" cy="5087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82124" tIns="41061" rIns="82124" bIns="41061" numCol="1" anchor="t" anchorCtr="0" compatLnSpc="1">
            <a:prstTxWarp prst="textNoShape">
              <a:avLst/>
            </a:prstTxWarp>
          </a:bodyPr>
          <a:lstStyle/>
          <a:p>
            <a:pPr marL="236538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</a:pPr>
            <a:endParaRPr lang="en-US" dirty="0" smtClean="0">
              <a:solidFill>
                <a:srgbClr val="000000"/>
              </a:solidFill>
            </a:endParaRPr>
          </a:p>
          <a:p>
            <a:pPr marL="236538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>
              <a:solidFill>
                <a:srgbClr val="000000"/>
              </a:solidFill>
            </a:endParaRPr>
          </a:p>
          <a:p>
            <a:pPr marL="236538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>
              <a:solidFill>
                <a:srgbClr val="000000"/>
              </a:solidFill>
            </a:endParaRPr>
          </a:p>
          <a:p>
            <a:pPr marL="236538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>
              <a:solidFill>
                <a:srgbClr val="000000"/>
              </a:solidFill>
            </a:endParaRPr>
          </a:p>
          <a:p>
            <a:pPr marL="236538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>
              <a:solidFill>
                <a:srgbClr val="000000"/>
              </a:solidFill>
            </a:endParaRPr>
          </a:p>
          <a:p>
            <a:pPr marL="236538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kern="0" dirty="0" smtClean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Rectangle 3"/>
          <p:cNvSpPr>
            <a:spLocks noGrp="1" noChangeArrowheads="1"/>
          </p:cNvSpPr>
          <p:nvPr>
            <p:ph idx="1"/>
          </p:nvPr>
        </p:nvSpPr>
        <p:spPr>
          <a:xfrm>
            <a:off x="559481" y="1442585"/>
            <a:ext cx="8221662" cy="4437062"/>
          </a:xfrm>
        </p:spPr>
        <p:txBody>
          <a:bodyPr/>
          <a:lstStyle/>
          <a:p>
            <a:pPr lvl="1">
              <a:defRPr/>
            </a:pPr>
            <a:endParaRPr lang="en-US" dirty="0" smtClean="0"/>
          </a:p>
          <a:p>
            <a:pPr marL="0" indent="0" eaLnBrk="1" hangingPunct="1">
              <a:buFont typeface="Wingdings" pitchFamily="2" charset="2"/>
              <a:buNone/>
              <a:defRPr/>
            </a:pPr>
            <a:endParaRPr lang="en-US" dirty="0" smtClean="0">
              <a:cs typeface="Arial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934" t="30154" r="19040" b="48350"/>
          <a:stretch/>
        </p:blipFill>
        <p:spPr bwMode="auto">
          <a:xfrm>
            <a:off x="631369" y="1451427"/>
            <a:ext cx="7338939" cy="22299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478970" y="3956533"/>
            <a:ext cx="8473044" cy="2751522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SG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R2(</a:t>
            </a:r>
            <a:r>
              <a:rPr lang="en-SG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config</a:t>
            </a:r>
            <a:r>
              <a:rPr lang="en-SG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)#</a:t>
            </a:r>
            <a:r>
              <a:rPr lang="en-SG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ip</a:t>
            </a:r>
            <a:r>
              <a:rPr lang="en-SG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route 192.168.10.0 255.255.255.0 s0/0/0</a:t>
            </a:r>
          </a:p>
          <a:p>
            <a:pPr algn="l"/>
            <a:r>
              <a:rPr lang="en-SG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R2(</a:t>
            </a:r>
            <a:r>
              <a:rPr lang="en-SG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config</a:t>
            </a:r>
            <a:r>
              <a:rPr lang="en-SG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)#</a:t>
            </a:r>
            <a:r>
              <a:rPr lang="en-SG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ip</a:t>
            </a:r>
            <a:r>
              <a:rPr lang="en-SG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route </a:t>
            </a:r>
            <a:r>
              <a:rPr lang="en-SG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192.168.11.0 </a:t>
            </a:r>
            <a:r>
              <a:rPr lang="en-SG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255.255.255.0 </a:t>
            </a:r>
            <a:r>
              <a:rPr lang="en-SG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209.165.200.225</a:t>
            </a:r>
            <a:endParaRPr lang="en-SG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SG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R2(</a:t>
            </a:r>
            <a:r>
              <a:rPr lang="en-SG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config</a:t>
            </a:r>
            <a:r>
              <a:rPr lang="en-SG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)#exit</a:t>
            </a:r>
          </a:p>
          <a:p>
            <a:pPr algn="l"/>
            <a:r>
              <a:rPr lang="en-SG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R1#show </a:t>
            </a:r>
            <a:r>
              <a:rPr lang="en-SG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ip</a:t>
            </a:r>
            <a:r>
              <a:rPr lang="en-SG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route</a:t>
            </a:r>
          </a:p>
          <a:p>
            <a:pPr algn="l"/>
            <a:r>
              <a:rPr lang="en-SG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&lt;-- output omitted --&gt;</a:t>
            </a:r>
          </a:p>
          <a:p>
            <a:pPr algn="l"/>
            <a:endParaRPr lang="en-SG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SG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Gateway of last resort is not set</a:t>
            </a:r>
          </a:p>
          <a:p>
            <a:pPr algn="l"/>
            <a:endParaRPr lang="en-SG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SG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  192.168.10.0/24 is directly connected, Serial0/0/0</a:t>
            </a:r>
            <a:endParaRPr lang="en-SG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SG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S  </a:t>
            </a:r>
            <a:r>
              <a:rPr lang="en-SG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192.168.11.0/24 [1/0] via 209.165.200.225</a:t>
            </a:r>
            <a:endParaRPr lang="en-SG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endParaRPr lang="en-SG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SG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&lt;-- </a:t>
            </a:r>
            <a:r>
              <a:rPr lang="en-SG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output omitted </a:t>
            </a:r>
            <a:r>
              <a:rPr lang="en-SG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--&gt;</a:t>
            </a:r>
            <a:endParaRPr lang="en-SG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168958" y="1444725"/>
            <a:ext cx="2263761" cy="313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600" b="1" i="1" dirty="0" smtClean="0">
                <a:solidFill>
                  <a:srgbClr val="FF0000"/>
                </a:solidFill>
              </a:rPr>
              <a:t>Next-hop-IP	    Exit-</a:t>
            </a:r>
            <a:r>
              <a:rPr lang="en-SG" sz="1600" b="1" i="1" dirty="0" err="1" smtClean="0">
                <a:solidFill>
                  <a:srgbClr val="FF0000"/>
                </a:solidFill>
              </a:rPr>
              <a:t>int</a:t>
            </a:r>
            <a:endParaRPr lang="en-SG" sz="1600" b="1" i="1" dirty="0" smtClean="0">
              <a:solidFill>
                <a:srgbClr val="FF0000"/>
              </a:solidFill>
            </a:endParaRPr>
          </a:p>
        </p:txBody>
      </p:sp>
      <p:cxnSp>
        <p:nvCxnSpPr>
          <p:cNvPr id="4" name="Straight Arrow Connector 3"/>
          <p:cNvCxnSpPr/>
          <p:nvPr/>
        </p:nvCxnSpPr>
        <p:spPr bwMode="auto">
          <a:xfrm flipH="1">
            <a:off x="4868883" y="1758657"/>
            <a:ext cx="95003" cy="807731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3" name="Straight Arrow Connector 12"/>
          <p:cNvCxnSpPr/>
          <p:nvPr/>
        </p:nvCxnSpPr>
        <p:spPr bwMode="auto">
          <a:xfrm flipH="1">
            <a:off x="3750623" y="1758656"/>
            <a:ext cx="95003" cy="807731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8" name="Rounded Rectangle 7"/>
          <p:cNvSpPr/>
          <p:nvPr/>
        </p:nvSpPr>
        <p:spPr bwMode="auto">
          <a:xfrm>
            <a:off x="6222669" y="3776353"/>
            <a:ext cx="2161309" cy="807522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82124" tIns="41061" rIns="82124" bIns="41061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814388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G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222669" y="4821382"/>
            <a:ext cx="2588822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SG" sz="1800" i="1" dirty="0" smtClean="0"/>
              <a:t>exit-</a:t>
            </a:r>
            <a:r>
              <a:rPr lang="en-SG" sz="1800" i="1" dirty="0" err="1" smtClean="0"/>
              <a:t>int</a:t>
            </a:r>
            <a:r>
              <a:rPr lang="en-SG" sz="1800" i="1" dirty="0" smtClean="0"/>
              <a:t> or next-hop IP. Either way works</a:t>
            </a:r>
            <a:endParaRPr lang="en-SG" sz="1800" i="1" dirty="0"/>
          </a:p>
        </p:txBody>
      </p:sp>
      <p:cxnSp>
        <p:nvCxnSpPr>
          <p:cNvPr id="14" name="Straight Arrow Connector 13"/>
          <p:cNvCxnSpPr>
            <a:stCxn id="11" idx="0"/>
          </p:cNvCxnSpPr>
          <p:nvPr/>
        </p:nvCxnSpPr>
        <p:spPr bwMode="auto">
          <a:xfrm flipH="1" flipV="1">
            <a:off x="7422078" y="4583875"/>
            <a:ext cx="95002" cy="23750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604136165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339725" y="492125"/>
            <a:ext cx="8145463" cy="838200"/>
          </a:xfrm>
        </p:spPr>
        <p:txBody>
          <a:bodyPr/>
          <a:lstStyle/>
          <a:p>
            <a:pPr eaLnBrk="1" hangingPunct="1">
              <a:defRPr/>
            </a:pPr>
            <a:r>
              <a:rPr lang="en-US" sz="1800" dirty="0" smtClean="0"/>
              <a:t>Dynamic Routing Protocols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mtClean="0"/>
              <a:t>Dynamic </a:t>
            </a:r>
            <a:r>
              <a:rPr lang="en-US" smtClean="0"/>
              <a:t>Routing</a:t>
            </a:r>
            <a:endParaRPr lang="en-US" dirty="0" smtClean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5" name="Content Placeholder 3"/>
          <p:cNvSpPr txBox="1">
            <a:spLocks/>
          </p:cNvSpPr>
          <p:nvPr/>
        </p:nvSpPr>
        <p:spPr bwMode="auto">
          <a:xfrm>
            <a:off x="478970" y="1386114"/>
            <a:ext cx="8055430" cy="5087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82124" tIns="41061" rIns="82124" bIns="41061" numCol="1" anchor="t" anchorCtr="0" compatLnSpc="1">
            <a:prstTxWarp prst="textNoShape">
              <a:avLst/>
            </a:prstTxWarp>
          </a:bodyPr>
          <a:lstStyle/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kumimoji="0" lang="en-US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Content Placeholder 3"/>
          <p:cNvSpPr txBox="1">
            <a:spLocks/>
          </p:cNvSpPr>
          <p:nvPr/>
        </p:nvSpPr>
        <p:spPr bwMode="auto">
          <a:xfrm>
            <a:off x="631370" y="1451428"/>
            <a:ext cx="8055430" cy="5087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82124" tIns="41061" rIns="82124" bIns="41061" numCol="1" anchor="t" anchorCtr="0" compatLnSpc="1">
            <a:prstTxWarp prst="textNoShape">
              <a:avLst/>
            </a:prstTxWarp>
          </a:bodyPr>
          <a:lstStyle/>
          <a:p>
            <a:pPr marL="693738" lvl="1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</a:pPr>
            <a:endParaRPr lang="en-US" sz="1800" dirty="0" smtClean="0"/>
          </a:p>
          <a:p>
            <a:pPr marL="236538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</a:pPr>
            <a:endParaRPr lang="en-US" dirty="0" smtClean="0"/>
          </a:p>
          <a:p>
            <a:pPr marL="693738" lvl="1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kumimoji="0" lang="en-US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Content Placeholder 3"/>
          <p:cNvSpPr txBox="1">
            <a:spLocks/>
          </p:cNvSpPr>
          <p:nvPr/>
        </p:nvSpPr>
        <p:spPr bwMode="auto">
          <a:xfrm>
            <a:off x="580570" y="1400629"/>
            <a:ext cx="8055430" cy="5087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82124" tIns="41061" rIns="82124" bIns="41061" numCol="1" anchor="t" anchorCtr="0" compatLnSpc="1">
            <a:prstTxWarp prst="textNoShape">
              <a:avLst/>
            </a:prstTxWarp>
          </a:bodyPr>
          <a:lstStyle/>
          <a:p>
            <a:pPr marL="236538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kumimoji="0" lang="en-US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Rectangle 3"/>
          <p:cNvSpPr>
            <a:spLocks noGrp="1" noChangeArrowheads="1"/>
          </p:cNvSpPr>
          <p:nvPr>
            <p:ph idx="1"/>
          </p:nvPr>
        </p:nvSpPr>
        <p:spPr>
          <a:xfrm>
            <a:off x="515938" y="1428071"/>
            <a:ext cx="8221662" cy="4437062"/>
          </a:xfrm>
        </p:spPr>
        <p:txBody>
          <a:bodyPr/>
          <a:lstStyle/>
          <a:p>
            <a:pPr marL="0" indent="0">
              <a:buNone/>
              <a:defRPr/>
            </a:pPr>
            <a:r>
              <a:rPr lang="en-US" sz="2000" dirty="0"/>
              <a:t>Dynamic routing is used by routers to share information about the reachability and status of </a:t>
            </a:r>
            <a:r>
              <a:rPr lang="en-US" sz="2000" u="sng" dirty="0"/>
              <a:t>remote</a:t>
            </a:r>
            <a:r>
              <a:rPr lang="en-US" sz="2000" dirty="0"/>
              <a:t> networks. It p</a:t>
            </a:r>
            <a:r>
              <a:rPr lang="en-US" sz="2000" dirty="0">
                <a:cs typeface="Arial" charset="0"/>
              </a:rPr>
              <a:t>erforms</a:t>
            </a:r>
            <a:r>
              <a:rPr lang="en-US" sz="2000" dirty="0"/>
              <a:t> network discovery and maintains routing tables.</a:t>
            </a:r>
            <a:endParaRPr lang="en-US" sz="2000" dirty="0">
              <a:cs typeface="Arial" charset="0"/>
            </a:endParaRPr>
          </a:p>
          <a:p>
            <a:pPr marL="0" indent="0">
              <a:buNone/>
              <a:defRPr/>
            </a:pPr>
            <a:endParaRPr lang="en-US" dirty="0" smtClean="0">
              <a:cs typeface="Arial" charset="0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 cstate="print"/>
          <a:srcRect l="48303" t="41667" r="16335" b="15873"/>
          <a:stretch>
            <a:fillRect/>
          </a:stretch>
        </p:blipFill>
        <p:spPr bwMode="auto">
          <a:xfrm>
            <a:off x="204520" y="2594785"/>
            <a:ext cx="5965270" cy="4027028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  <p:sp>
        <p:nvSpPr>
          <p:cNvPr id="2" name="Rectangle 1"/>
          <p:cNvSpPr/>
          <p:nvPr/>
        </p:nvSpPr>
        <p:spPr>
          <a:xfrm>
            <a:off x="6400800" y="2594785"/>
            <a:ext cx="2517569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>
              <a:buNone/>
            </a:pPr>
            <a:r>
              <a:rPr lang="en-US" sz="1600" dirty="0" smtClean="0"/>
              <a:t>Some dynamic routing </a:t>
            </a:r>
            <a:r>
              <a:rPr lang="en-US" sz="1600" dirty="0"/>
              <a:t>protocols </a:t>
            </a:r>
            <a:r>
              <a:rPr lang="en-US" sz="1600" dirty="0" smtClean="0"/>
              <a:t>are :</a:t>
            </a:r>
            <a:endParaRPr lang="en-US" sz="16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600" b="1" dirty="0"/>
              <a:t>RIP –</a:t>
            </a:r>
            <a:r>
              <a:rPr lang="en-US" sz="1600" dirty="0"/>
              <a:t> Routing Information </a:t>
            </a:r>
            <a:r>
              <a:rPr lang="en-US" sz="1600" dirty="0" smtClean="0"/>
              <a:t>Protocol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600" b="1" dirty="0"/>
              <a:t>OSPF –</a:t>
            </a:r>
            <a:r>
              <a:rPr lang="en-US" sz="1600" dirty="0"/>
              <a:t> Open Shortest Path First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1600" b="1" dirty="0" smtClean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600" b="1" dirty="0" smtClean="0"/>
              <a:t>EIGRP </a:t>
            </a:r>
            <a:r>
              <a:rPr lang="en-US" sz="1600" b="1" dirty="0"/>
              <a:t>–</a:t>
            </a:r>
            <a:r>
              <a:rPr lang="en-US" sz="1600" dirty="0"/>
              <a:t> Enhanced Interior Gateway Routing Protocol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1600" b="1" dirty="0" smtClean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600" b="1" dirty="0" smtClean="0"/>
              <a:t>IS-IS </a:t>
            </a:r>
            <a:r>
              <a:rPr lang="en-US" sz="1600" b="1" dirty="0"/>
              <a:t>–</a:t>
            </a:r>
            <a:r>
              <a:rPr lang="en-US" sz="1600" dirty="0"/>
              <a:t> Intermediate System-to-Intermediate </a:t>
            </a:r>
            <a:r>
              <a:rPr lang="en-US" sz="1600" dirty="0" smtClean="0"/>
              <a:t>System</a:t>
            </a:r>
            <a:endParaRPr lang="en-US" sz="1600" dirty="0"/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339725" y="492125"/>
            <a:ext cx="8145463" cy="838200"/>
          </a:xfrm>
        </p:spPr>
        <p:txBody>
          <a:bodyPr/>
          <a:lstStyle/>
          <a:p>
            <a:pPr eaLnBrk="1" hangingPunct="1">
              <a:defRPr/>
            </a:pPr>
            <a:r>
              <a:rPr lang="en-US" sz="1800" dirty="0" smtClean="0"/>
              <a:t>Dynamic Routing Protocols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IPv4 Routing Protocols</a:t>
            </a:r>
            <a:endParaRPr lang="en-US" dirty="0" smtClean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5" name="Content Placeholder 3"/>
          <p:cNvSpPr txBox="1">
            <a:spLocks/>
          </p:cNvSpPr>
          <p:nvPr/>
        </p:nvSpPr>
        <p:spPr bwMode="auto">
          <a:xfrm>
            <a:off x="478970" y="1386114"/>
            <a:ext cx="8055430" cy="5087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82124" tIns="41061" rIns="82124" bIns="41061" numCol="1" anchor="t" anchorCtr="0" compatLnSpc="1">
            <a:prstTxWarp prst="textNoShape">
              <a:avLst/>
            </a:prstTxWarp>
          </a:bodyPr>
          <a:lstStyle/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kumimoji="0" lang="en-US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Content Placeholder 3"/>
          <p:cNvSpPr txBox="1">
            <a:spLocks/>
          </p:cNvSpPr>
          <p:nvPr/>
        </p:nvSpPr>
        <p:spPr bwMode="auto">
          <a:xfrm>
            <a:off x="631370" y="1451428"/>
            <a:ext cx="8055430" cy="5087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82124" tIns="41061" rIns="82124" bIns="41061" numCol="1" anchor="t" anchorCtr="0" compatLnSpc="1">
            <a:prstTxWarp prst="textNoShape">
              <a:avLst/>
            </a:prstTxWarp>
          </a:bodyPr>
          <a:lstStyle/>
          <a:p>
            <a:pPr marL="693738" lvl="1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</a:pPr>
            <a:endParaRPr lang="en-US" sz="1800" dirty="0" smtClean="0"/>
          </a:p>
          <a:p>
            <a:pPr marL="236538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</a:pPr>
            <a:endParaRPr lang="en-US" dirty="0" smtClean="0"/>
          </a:p>
          <a:p>
            <a:pPr marL="693738" lvl="1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kumimoji="0" lang="en-US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Content Placeholder 3"/>
          <p:cNvSpPr txBox="1">
            <a:spLocks/>
          </p:cNvSpPr>
          <p:nvPr/>
        </p:nvSpPr>
        <p:spPr bwMode="auto">
          <a:xfrm>
            <a:off x="580570" y="1400629"/>
            <a:ext cx="8055430" cy="5087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82124" tIns="41061" rIns="82124" bIns="41061" numCol="1" anchor="t" anchorCtr="0" compatLnSpc="1">
            <a:prstTxWarp prst="textNoShape">
              <a:avLst/>
            </a:prstTxWarp>
          </a:bodyPr>
          <a:lstStyle/>
          <a:p>
            <a:pPr marL="236538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kumimoji="0" lang="en-US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48165" y="3034775"/>
            <a:ext cx="8634577" cy="3582519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SG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R1#show </a:t>
            </a:r>
            <a:r>
              <a:rPr lang="en-SG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ip</a:t>
            </a:r>
            <a:r>
              <a:rPr lang="en-SG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route</a:t>
            </a:r>
          </a:p>
          <a:p>
            <a:pPr algn="l"/>
            <a:r>
              <a:rPr lang="en-SG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Codes: L - local, C - connected, S - static, </a:t>
            </a:r>
            <a:r>
              <a:rPr lang="en-SG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R - RIP</a:t>
            </a:r>
            <a:r>
              <a:rPr lang="en-SG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M - mobile, B - BGP</a:t>
            </a:r>
          </a:p>
          <a:p>
            <a:pPr algn="l"/>
            <a:r>
              <a:rPr lang="en-SG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D </a:t>
            </a:r>
            <a:r>
              <a:rPr lang="en-SG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- EIGRP, EX - EIGRP external, O - OSPF, IA - OSPF inter area</a:t>
            </a:r>
          </a:p>
          <a:p>
            <a:pPr algn="l"/>
            <a:r>
              <a:rPr lang="en-SG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N1 </a:t>
            </a:r>
            <a:r>
              <a:rPr lang="en-SG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- OSPF NSSA external type 1, N2 - OSPF NSSA external type 2</a:t>
            </a:r>
          </a:p>
          <a:p>
            <a:pPr algn="l"/>
            <a:r>
              <a:rPr lang="en-SG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E1 </a:t>
            </a:r>
            <a:r>
              <a:rPr lang="en-SG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- OSPF external type 1, E2 - OSPF external type 2, E - EGP</a:t>
            </a:r>
          </a:p>
          <a:p>
            <a:pPr algn="l"/>
            <a:r>
              <a:rPr lang="en-SG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SG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SG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SG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- IS-IS, L1 - IS-IS level-1, L2 - IS-IS level-2, </a:t>
            </a:r>
            <a:r>
              <a:rPr lang="en-SG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ia</a:t>
            </a:r>
            <a:r>
              <a:rPr lang="en-SG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- IS-IS inter area</a:t>
            </a:r>
          </a:p>
          <a:p>
            <a:pPr algn="l"/>
            <a:r>
              <a:rPr lang="en-SG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* </a:t>
            </a:r>
            <a:r>
              <a:rPr lang="en-SG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- candidate default, U - per-user static route, o - ODR</a:t>
            </a:r>
          </a:p>
          <a:p>
            <a:pPr algn="l"/>
            <a:r>
              <a:rPr lang="en-SG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P </a:t>
            </a:r>
            <a:r>
              <a:rPr lang="en-SG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- periodic downloaded static route</a:t>
            </a:r>
          </a:p>
          <a:p>
            <a:pPr algn="l"/>
            <a:endParaRPr lang="en-SG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SG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Gateway of last resort is not set</a:t>
            </a:r>
          </a:p>
          <a:p>
            <a:pPr algn="l"/>
            <a:endParaRPr lang="en-SG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SG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10.0.0.0/24 </a:t>
            </a:r>
            <a:r>
              <a:rPr lang="en-SG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is </a:t>
            </a:r>
            <a:r>
              <a:rPr lang="en-SG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subnetted</a:t>
            </a:r>
            <a:r>
              <a:rPr lang="en-SG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2 subnets</a:t>
            </a:r>
          </a:p>
          <a:p>
            <a:pPr algn="l"/>
            <a:r>
              <a:rPr lang="en-SG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R </a:t>
            </a:r>
            <a:r>
              <a:rPr lang="en-SG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10.1.1.0/24 </a:t>
            </a:r>
            <a:r>
              <a:rPr lang="en-SG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[120/1] via 209.165.200.226, 00:00:21, Serial0/0/0</a:t>
            </a:r>
          </a:p>
          <a:p>
            <a:pPr algn="l"/>
            <a:r>
              <a:rPr lang="en-SG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R </a:t>
            </a:r>
            <a:r>
              <a:rPr lang="en-SG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10.1.2.0/24 </a:t>
            </a:r>
            <a:r>
              <a:rPr lang="en-SG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[120/1] via 209.165.200.226, 00:00:21, Serial0/0/0</a:t>
            </a:r>
          </a:p>
          <a:p>
            <a:pPr algn="l"/>
            <a:r>
              <a:rPr lang="en-SG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192.168.10.0/24 </a:t>
            </a:r>
            <a:r>
              <a:rPr lang="en-SG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is variably </a:t>
            </a:r>
            <a:r>
              <a:rPr lang="en-SG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subnetted</a:t>
            </a:r>
            <a:r>
              <a:rPr lang="en-SG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2 subnets, 2 masks</a:t>
            </a:r>
          </a:p>
          <a:p>
            <a:pPr algn="l"/>
            <a:r>
              <a:rPr lang="en-SG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C </a:t>
            </a:r>
            <a:r>
              <a:rPr lang="en-SG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192.168.10.0/24 </a:t>
            </a:r>
            <a:r>
              <a:rPr lang="en-SG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is directly connected, GigabitEthernet0/0</a:t>
            </a:r>
          </a:p>
          <a:p>
            <a:pPr algn="l"/>
            <a:r>
              <a:rPr lang="en-SG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L </a:t>
            </a:r>
            <a:r>
              <a:rPr lang="en-SG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192.168.10.1/32 </a:t>
            </a:r>
            <a:r>
              <a:rPr lang="en-SG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is directly connected, GigabitEthernet0/0</a:t>
            </a:r>
          </a:p>
          <a:p>
            <a:pPr algn="l"/>
            <a:r>
              <a:rPr lang="en-SG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&lt;-- output omitted --&gt;</a:t>
            </a:r>
            <a:endParaRPr lang="en-SG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 rotWithShape="1">
          <a:blip r:embed="rId3" cstate="print"/>
          <a:srcRect l="48191" t="34127" r="16112" b="45597"/>
          <a:stretch/>
        </p:blipFill>
        <p:spPr bwMode="auto">
          <a:xfrm>
            <a:off x="3112468" y="1291114"/>
            <a:ext cx="5877149" cy="1876815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314695" y="1380312"/>
            <a:ext cx="2535383" cy="1643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SG" sz="1400" dirty="0" smtClean="0"/>
              <a:t>Note: </a:t>
            </a:r>
          </a:p>
          <a:p>
            <a:pPr algn="l"/>
            <a:r>
              <a:rPr lang="en-SG" sz="1400" dirty="0" smtClean="0"/>
              <a:t>Below example was configured using RIP (R).</a:t>
            </a:r>
          </a:p>
          <a:p>
            <a:pPr algn="l"/>
            <a:endParaRPr lang="en-SG" sz="1400" dirty="0" smtClean="0"/>
          </a:p>
          <a:p>
            <a:pPr algn="l"/>
            <a:r>
              <a:rPr lang="en-SG" sz="1400" dirty="0" smtClean="0"/>
              <a:t>In </a:t>
            </a:r>
            <a:r>
              <a:rPr lang="en-SG" sz="1400" dirty="0" err="1" smtClean="0"/>
              <a:t>NetAcad</a:t>
            </a:r>
            <a:r>
              <a:rPr lang="en-SG" sz="1400" dirty="0" smtClean="0"/>
              <a:t>, the example was configured using EIGRP (D).</a:t>
            </a:r>
          </a:p>
          <a:p>
            <a:pPr algn="l"/>
            <a:r>
              <a:rPr lang="en-SG" sz="1400" dirty="0" smtClean="0"/>
              <a:t>Thus the difference in the route code.</a:t>
            </a:r>
            <a:endParaRPr lang="en-SG" sz="1400" dirty="0"/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339725" y="492125"/>
            <a:ext cx="8145463" cy="838200"/>
          </a:xfrm>
        </p:spPr>
        <p:txBody>
          <a:bodyPr/>
          <a:lstStyle/>
          <a:p>
            <a:pPr eaLnBrk="1" hangingPunct="1">
              <a:defRPr/>
            </a:pPr>
            <a:r>
              <a:rPr lang="en-US" sz="1800" dirty="0" smtClean="0"/>
              <a:t>Directly Connected Routes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Directly Connected IPv6 Example</a:t>
            </a:r>
            <a:endParaRPr lang="en-US" dirty="0" smtClean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5" name="Content Placeholder 3"/>
          <p:cNvSpPr txBox="1">
            <a:spLocks/>
          </p:cNvSpPr>
          <p:nvPr/>
        </p:nvSpPr>
        <p:spPr bwMode="auto">
          <a:xfrm>
            <a:off x="478970" y="1386114"/>
            <a:ext cx="8055430" cy="5087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82124" tIns="41061" rIns="82124" bIns="41061" numCol="1" anchor="t" anchorCtr="0" compatLnSpc="1">
            <a:prstTxWarp prst="textNoShape">
              <a:avLst/>
            </a:prstTxWarp>
          </a:bodyPr>
          <a:lstStyle/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kumimoji="0" lang="en-US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Content Placeholder 3"/>
          <p:cNvSpPr txBox="1">
            <a:spLocks/>
          </p:cNvSpPr>
          <p:nvPr/>
        </p:nvSpPr>
        <p:spPr bwMode="auto">
          <a:xfrm>
            <a:off x="631370" y="1451428"/>
            <a:ext cx="8055430" cy="5087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82124" tIns="41061" rIns="82124" bIns="41061" numCol="1" anchor="t" anchorCtr="0" compatLnSpc="1">
            <a:prstTxWarp prst="textNoShape">
              <a:avLst/>
            </a:prstTxWarp>
          </a:bodyPr>
          <a:lstStyle/>
          <a:p>
            <a:pPr marL="693738" lvl="1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</a:pPr>
            <a:endParaRPr lang="en-US" sz="1800" dirty="0" smtClean="0"/>
          </a:p>
          <a:p>
            <a:pPr marL="236538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</a:pPr>
            <a:endParaRPr lang="en-US" dirty="0" smtClean="0"/>
          </a:p>
          <a:p>
            <a:pPr marL="693738" lvl="1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kumimoji="0" lang="en-US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Content Placeholder 3"/>
          <p:cNvSpPr txBox="1">
            <a:spLocks/>
          </p:cNvSpPr>
          <p:nvPr/>
        </p:nvSpPr>
        <p:spPr bwMode="auto">
          <a:xfrm>
            <a:off x="580570" y="1400629"/>
            <a:ext cx="8055430" cy="5087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82124" tIns="41061" rIns="82124" bIns="41061" numCol="1" anchor="t" anchorCtr="0" compatLnSpc="1">
            <a:prstTxWarp prst="textNoShape">
              <a:avLst/>
            </a:prstTxWarp>
          </a:bodyPr>
          <a:lstStyle/>
          <a:p>
            <a:pPr marL="236538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kumimoji="0" lang="en-US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Rectangle 3"/>
          <p:cNvSpPr>
            <a:spLocks noGrp="1" noChangeArrowheads="1"/>
          </p:cNvSpPr>
          <p:nvPr>
            <p:ph idx="1"/>
          </p:nvPr>
        </p:nvSpPr>
        <p:spPr>
          <a:xfrm>
            <a:off x="559481" y="1451427"/>
            <a:ext cx="2729984" cy="5036459"/>
          </a:xfrm>
        </p:spPr>
        <p:txBody>
          <a:bodyPr/>
          <a:lstStyle/>
          <a:p>
            <a:pPr marL="0" indent="0">
              <a:buNone/>
              <a:defRPr/>
            </a:pPr>
            <a:r>
              <a:rPr lang="en-US" sz="2000" dirty="0" smtClean="0"/>
              <a:t>If IPv6 addresses are used in your network, use</a:t>
            </a:r>
            <a:endParaRPr lang="en-US" sz="2000" dirty="0"/>
          </a:p>
          <a:p>
            <a:pPr marL="0" indent="0">
              <a:buNone/>
              <a:defRPr/>
            </a:pPr>
            <a:r>
              <a:rPr lang="en-US" sz="18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show </a:t>
            </a:r>
            <a:r>
              <a:rPr lang="en-US" sz="1800" b="1" u="sng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ipv6</a:t>
            </a:r>
            <a:r>
              <a:rPr lang="en-US" sz="18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route</a:t>
            </a:r>
          </a:p>
          <a:p>
            <a:pPr marL="0" indent="0">
              <a:buNone/>
              <a:defRPr/>
            </a:pPr>
            <a:r>
              <a:rPr lang="en-US" sz="2000" dirty="0"/>
              <a:t>t</a:t>
            </a:r>
            <a:r>
              <a:rPr lang="en-US" sz="2000" dirty="0" smtClean="0"/>
              <a:t>o show the ipv6 networks and routes installed in the routing table.</a:t>
            </a:r>
          </a:p>
          <a:p>
            <a:pPr marL="0" indent="0">
              <a:buNone/>
              <a:defRPr/>
            </a:pPr>
            <a:endParaRPr lang="en-US" sz="2000" dirty="0" smtClean="0"/>
          </a:p>
          <a:p>
            <a:pPr>
              <a:defRPr/>
            </a:pPr>
            <a:endParaRPr lang="en-US" dirty="0" smtClean="0"/>
          </a:p>
          <a:p>
            <a:pPr>
              <a:defRPr/>
            </a:pPr>
            <a:endParaRPr lang="en-US" dirty="0" smtClean="0"/>
          </a:p>
          <a:p>
            <a:pPr marL="0" indent="0" eaLnBrk="1" hangingPunct="1">
              <a:buFont typeface="Wingdings" pitchFamily="2" charset="2"/>
              <a:buNone/>
              <a:defRPr/>
            </a:pPr>
            <a:endParaRPr lang="en-US" dirty="0" smtClean="0">
              <a:cs typeface="Arial" charset="0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print"/>
          <a:srcRect l="48971" t="33929" r="18567" b="12996"/>
          <a:stretch>
            <a:fillRect/>
          </a:stretch>
        </p:blipFill>
        <p:spPr bwMode="auto">
          <a:xfrm>
            <a:off x="3409770" y="1556812"/>
            <a:ext cx="5419534" cy="4981873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339725" y="492125"/>
            <a:ext cx="8145463" cy="838200"/>
          </a:xfrm>
        </p:spPr>
        <p:txBody>
          <a:bodyPr/>
          <a:lstStyle/>
          <a:p>
            <a:pPr eaLnBrk="1" hangingPunct="1">
              <a:defRPr/>
            </a:pPr>
            <a:r>
              <a:rPr lang="en-US" sz="1800" dirty="0" smtClean="0"/>
              <a:t>Statically Learned Routes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Static IPv6 Routes Example</a:t>
            </a:r>
            <a:endParaRPr lang="en-US" dirty="0" smtClean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5" name="Content Placeholder 3"/>
          <p:cNvSpPr txBox="1">
            <a:spLocks/>
          </p:cNvSpPr>
          <p:nvPr/>
        </p:nvSpPr>
        <p:spPr bwMode="auto">
          <a:xfrm>
            <a:off x="478970" y="1386114"/>
            <a:ext cx="8055430" cy="5087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82124" tIns="41061" rIns="82124" bIns="41061" numCol="1" anchor="t" anchorCtr="0" compatLnSpc="1">
            <a:prstTxWarp prst="textNoShape">
              <a:avLst/>
            </a:prstTxWarp>
          </a:bodyPr>
          <a:lstStyle/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kumimoji="0" lang="en-US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Rectangle 3"/>
          <p:cNvSpPr>
            <a:spLocks noGrp="1" noChangeArrowheads="1"/>
          </p:cNvSpPr>
          <p:nvPr>
            <p:ph idx="1"/>
          </p:nvPr>
        </p:nvSpPr>
        <p:spPr>
          <a:xfrm>
            <a:off x="559481" y="1442585"/>
            <a:ext cx="8221662" cy="4437062"/>
          </a:xfrm>
        </p:spPr>
        <p:txBody>
          <a:bodyPr/>
          <a:lstStyle/>
          <a:p>
            <a:pPr lvl="1">
              <a:defRPr/>
            </a:pPr>
            <a:endParaRPr lang="en-US" dirty="0" smtClean="0"/>
          </a:p>
          <a:p>
            <a:pPr marL="0" indent="0" eaLnBrk="1" hangingPunct="1">
              <a:buFont typeface="Wingdings" pitchFamily="2" charset="2"/>
              <a:buNone/>
              <a:defRPr/>
            </a:pPr>
            <a:endParaRPr lang="en-US" dirty="0" smtClean="0">
              <a:cs typeface="Arial" charset="0"/>
            </a:endParaRPr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 rotWithShape="1">
          <a:blip r:embed="rId3" cstate="print"/>
          <a:srcRect l="48438" t="37436" r="18765" b="44061"/>
          <a:stretch/>
        </p:blipFill>
        <p:spPr bwMode="auto">
          <a:xfrm>
            <a:off x="2000165" y="1484421"/>
            <a:ext cx="5322453" cy="1688275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  <p:sp>
        <p:nvSpPr>
          <p:cNvPr id="2" name="Rectangle 1"/>
          <p:cNvSpPr/>
          <p:nvPr/>
        </p:nvSpPr>
        <p:spPr>
          <a:xfrm>
            <a:off x="273132" y="3447000"/>
            <a:ext cx="8585859" cy="29731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600" dirty="0" smtClean="0"/>
              <a:t>For IPv6 addresses, a default static route can be added as shown. </a:t>
            </a:r>
          </a:p>
          <a:p>
            <a:pPr algn="l"/>
            <a:r>
              <a:rPr lang="en-US" sz="1600" b="1" u="sng" dirty="0" smtClean="0">
                <a:latin typeface="+mn-lt"/>
                <a:cs typeface="Courier New" panose="02070309020205020404" pitchFamily="49" charset="0"/>
              </a:rPr>
              <a:t>For router R1:-</a:t>
            </a:r>
            <a:endParaRPr lang="en-US" sz="1600" b="1" u="sng" dirty="0">
              <a:latin typeface="+mn-lt"/>
              <a:cs typeface="Courier New" panose="02070309020205020404" pitchFamily="49" charset="0"/>
            </a:endParaRPr>
          </a:p>
          <a:p>
            <a:pPr algn="l"/>
            <a:endParaRPr lang="en-SG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SG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R1(</a:t>
            </a:r>
            <a:r>
              <a:rPr lang="en-SG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config</a:t>
            </a:r>
            <a:r>
              <a:rPr lang="en-SG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)#</a:t>
            </a:r>
            <a:r>
              <a:rPr lang="en-SG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ipv6 </a:t>
            </a:r>
            <a:r>
              <a:rPr lang="en-SG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route </a:t>
            </a:r>
            <a:r>
              <a:rPr lang="en-SG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::/0 s0/0/0</a:t>
            </a:r>
          </a:p>
          <a:p>
            <a:pPr algn="l"/>
            <a:r>
              <a:rPr lang="en-SG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R1(</a:t>
            </a:r>
            <a:r>
              <a:rPr lang="en-SG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config</a:t>
            </a:r>
            <a:r>
              <a:rPr lang="en-SG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)#exit</a:t>
            </a:r>
          </a:p>
          <a:p>
            <a:pPr algn="l"/>
            <a:endParaRPr lang="en-SG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SG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R1#show </a:t>
            </a:r>
            <a:r>
              <a:rPr lang="en-SG" sz="1600" b="1" u="sng" dirty="0">
                <a:latin typeface="Courier New" panose="02070309020205020404" pitchFamily="49" charset="0"/>
                <a:cs typeface="Courier New" panose="02070309020205020404" pitchFamily="49" charset="0"/>
              </a:rPr>
              <a:t>ipv6</a:t>
            </a:r>
            <a:r>
              <a:rPr lang="en-SG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route</a:t>
            </a:r>
          </a:p>
          <a:p>
            <a:pPr algn="l"/>
            <a:r>
              <a:rPr lang="en-SG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&lt;-- output omitted --&gt;</a:t>
            </a:r>
          </a:p>
          <a:p>
            <a:pPr algn="l"/>
            <a:endParaRPr lang="en-SG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SG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S  ::/0 [1/0]</a:t>
            </a:r>
          </a:p>
          <a:p>
            <a:pPr algn="l"/>
            <a:r>
              <a:rPr lang="en-SG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via Serial0/0/0, directly connected</a:t>
            </a:r>
          </a:p>
          <a:p>
            <a:pPr algn="l"/>
            <a:endParaRPr lang="en-SG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SG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&lt;-- output omitted </a:t>
            </a:r>
            <a:r>
              <a:rPr lang="en-SG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--&gt;</a:t>
            </a:r>
            <a:endParaRPr lang="en-SG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339725" y="492125"/>
            <a:ext cx="8145463" cy="838200"/>
          </a:xfrm>
        </p:spPr>
        <p:txBody>
          <a:bodyPr/>
          <a:lstStyle/>
          <a:p>
            <a:pPr eaLnBrk="1" hangingPunct="1">
              <a:defRPr/>
            </a:pPr>
            <a:r>
              <a:rPr lang="en-US" sz="1800" dirty="0" smtClean="0"/>
              <a:t>Statically Learned Routes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Static IPv6 Routes Example</a:t>
            </a:r>
            <a:endParaRPr lang="en-US" dirty="0" smtClean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5" name="Content Placeholder 3"/>
          <p:cNvSpPr txBox="1">
            <a:spLocks/>
          </p:cNvSpPr>
          <p:nvPr/>
        </p:nvSpPr>
        <p:spPr bwMode="auto">
          <a:xfrm>
            <a:off x="478970" y="1386114"/>
            <a:ext cx="8055430" cy="5087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82124" tIns="41061" rIns="82124" bIns="41061" numCol="1" anchor="t" anchorCtr="0" compatLnSpc="1">
            <a:prstTxWarp prst="textNoShape">
              <a:avLst/>
            </a:prstTxWarp>
          </a:bodyPr>
          <a:lstStyle/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kumimoji="0" lang="en-US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Rectangle 3"/>
          <p:cNvSpPr>
            <a:spLocks noGrp="1" noChangeArrowheads="1"/>
          </p:cNvSpPr>
          <p:nvPr>
            <p:ph idx="1"/>
          </p:nvPr>
        </p:nvSpPr>
        <p:spPr>
          <a:xfrm>
            <a:off x="559481" y="1442585"/>
            <a:ext cx="8221662" cy="4437062"/>
          </a:xfrm>
        </p:spPr>
        <p:txBody>
          <a:bodyPr/>
          <a:lstStyle/>
          <a:p>
            <a:pPr lvl="1">
              <a:defRPr/>
            </a:pPr>
            <a:endParaRPr lang="en-US" dirty="0" smtClean="0"/>
          </a:p>
          <a:p>
            <a:pPr marL="0" indent="0" eaLnBrk="1" hangingPunct="1">
              <a:buFont typeface="Wingdings" pitchFamily="2" charset="2"/>
              <a:buNone/>
              <a:defRPr/>
            </a:pPr>
            <a:endParaRPr lang="en-US" dirty="0" smtClean="0">
              <a:cs typeface="Arial" charset="0"/>
            </a:endParaRPr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 rotWithShape="1">
          <a:blip r:embed="rId3" cstate="print"/>
          <a:srcRect l="48438" t="37176" r="18765" b="44061"/>
          <a:stretch/>
        </p:blipFill>
        <p:spPr bwMode="auto">
          <a:xfrm>
            <a:off x="2000165" y="1413170"/>
            <a:ext cx="5322453" cy="1712026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  <p:sp>
        <p:nvSpPr>
          <p:cNvPr id="2" name="Rectangle 1"/>
          <p:cNvSpPr/>
          <p:nvPr/>
        </p:nvSpPr>
        <p:spPr>
          <a:xfrm>
            <a:off x="273132" y="3150125"/>
            <a:ext cx="8585859" cy="36379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600" dirty="0" smtClean="0"/>
              <a:t>For IPv6 addresses, network static routes can be added as shown. </a:t>
            </a:r>
          </a:p>
          <a:p>
            <a:pPr algn="l"/>
            <a:endParaRPr lang="en-SG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SG" sz="1600" b="1" u="sng" dirty="0">
                <a:latin typeface="+mn-lt"/>
                <a:cs typeface="Courier New" panose="02070309020205020404" pitchFamily="49" charset="0"/>
              </a:rPr>
              <a:t>For router R2:-</a:t>
            </a:r>
          </a:p>
          <a:p>
            <a:pPr algn="l"/>
            <a:endParaRPr lang="en-SG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SG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R2(</a:t>
            </a:r>
            <a:r>
              <a:rPr lang="en-SG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config</a:t>
            </a:r>
            <a:r>
              <a:rPr lang="en-SG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)#ipv6 route 2001:0db8:acad:1::/64 2001:0db8:acad:3::1</a:t>
            </a:r>
          </a:p>
          <a:p>
            <a:pPr algn="l"/>
            <a:r>
              <a:rPr lang="en-SG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R2(</a:t>
            </a:r>
            <a:r>
              <a:rPr lang="en-SG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config</a:t>
            </a:r>
            <a:r>
              <a:rPr lang="en-SG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)#</a:t>
            </a:r>
            <a:r>
              <a:rPr lang="en-SG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ipv6 </a:t>
            </a:r>
            <a:r>
              <a:rPr lang="en-SG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route </a:t>
            </a:r>
            <a:r>
              <a:rPr lang="en-SG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2001:0db8:acad:2::/</a:t>
            </a:r>
            <a:r>
              <a:rPr lang="en-SG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64 </a:t>
            </a:r>
            <a:r>
              <a:rPr lang="en-SG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s0/0/0</a:t>
            </a:r>
          </a:p>
          <a:p>
            <a:pPr algn="l"/>
            <a:endParaRPr lang="en-SG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SG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R2#show </a:t>
            </a:r>
            <a:r>
              <a:rPr lang="en-SG" sz="1600" b="1" u="sng" dirty="0">
                <a:latin typeface="Courier New" panose="02070309020205020404" pitchFamily="49" charset="0"/>
                <a:cs typeface="Courier New" panose="02070309020205020404" pitchFamily="49" charset="0"/>
              </a:rPr>
              <a:t>ipv6</a:t>
            </a:r>
            <a:r>
              <a:rPr lang="en-SG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route</a:t>
            </a:r>
          </a:p>
          <a:p>
            <a:pPr algn="l"/>
            <a:r>
              <a:rPr lang="en-SG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&lt;-- output omitted </a:t>
            </a:r>
            <a:r>
              <a:rPr lang="en-SG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--&gt;</a:t>
            </a:r>
          </a:p>
          <a:p>
            <a:pPr algn="l"/>
            <a:endParaRPr lang="en-SG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SG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   2001:DB8:ACAD:1</a:t>
            </a:r>
            <a:r>
              <a:rPr lang="en-SG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::/64 [1/0]</a:t>
            </a:r>
          </a:p>
          <a:p>
            <a:pPr algn="l"/>
            <a:r>
              <a:rPr lang="en-SG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via </a:t>
            </a:r>
            <a:r>
              <a:rPr lang="en-SG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2001:DB8:ACAD:3::1</a:t>
            </a:r>
          </a:p>
          <a:p>
            <a:pPr algn="l"/>
            <a:r>
              <a:rPr lang="en-SG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S </a:t>
            </a:r>
            <a:r>
              <a:rPr lang="en-SG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2001:DB8:ACAD:2</a:t>
            </a:r>
            <a:r>
              <a:rPr lang="en-SG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::/64 [1/0]</a:t>
            </a:r>
          </a:p>
          <a:p>
            <a:pPr algn="l"/>
            <a:r>
              <a:rPr lang="en-SG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via </a:t>
            </a:r>
            <a:r>
              <a:rPr lang="en-SG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Serial0/0/0, directly connected</a:t>
            </a:r>
          </a:p>
          <a:p>
            <a:pPr algn="l"/>
            <a:endParaRPr lang="en-SG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SG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&lt;-- </a:t>
            </a:r>
            <a:r>
              <a:rPr lang="en-SG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output omitted </a:t>
            </a:r>
            <a:r>
              <a:rPr lang="en-SG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--&gt;</a:t>
            </a:r>
            <a:endParaRPr lang="en-SG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Rounded Rectangle 7"/>
          <p:cNvSpPr/>
          <p:nvPr/>
        </p:nvSpPr>
        <p:spPr bwMode="auto">
          <a:xfrm>
            <a:off x="5664543" y="3905568"/>
            <a:ext cx="2588822" cy="807522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2124" tIns="41061" rIns="82124" bIns="41061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814388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G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450793" y="4950597"/>
            <a:ext cx="2588822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SG" sz="1800" i="1" dirty="0" smtClean="0"/>
              <a:t>exit-</a:t>
            </a:r>
            <a:r>
              <a:rPr lang="en-SG" sz="1800" i="1" dirty="0" err="1" smtClean="0"/>
              <a:t>int</a:t>
            </a:r>
            <a:r>
              <a:rPr lang="en-SG" sz="1800" i="1" dirty="0" smtClean="0"/>
              <a:t> or next-hop IP. Either way works</a:t>
            </a:r>
            <a:endParaRPr lang="en-SG" sz="1800" i="1" dirty="0"/>
          </a:p>
        </p:txBody>
      </p:sp>
      <p:cxnSp>
        <p:nvCxnSpPr>
          <p:cNvPr id="11" name="Straight Arrow Connector 10"/>
          <p:cNvCxnSpPr>
            <a:stCxn id="9" idx="0"/>
          </p:cNvCxnSpPr>
          <p:nvPr/>
        </p:nvCxnSpPr>
        <p:spPr bwMode="auto">
          <a:xfrm flipH="1" flipV="1">
            <a:off x="6650202" y="4713090"/>
            <a:ext cx="95002" cy="23750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341927825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339725" y="492125"/>
            <a:ext cx="8145463" cy="838200"/>
          </a:xfrm>
        </p:spPr>
        <p:txBody>
          <a:bodyPr/>
          <a:lstStyle/>
          <a:p>
            <a:pPr eaLnBrk="1" hangingPunct="1">
              <a:defRPr/>
            </a:pPr>
            <a:r>
              <a:rPr lang="en-US" sz="1800" dirty="0" smtClean="0"/>
              <a:t>Dynamic Routing Protocols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IPv6 Routing Protocols</a:t>
            </a:r>
            <a:endParaRPr lang="en-US" dirty="0" smtClean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7" name="Content Placeholder 3"/>
          <p:cNvSpPr txBox="1">
            <a:spLocks/>
          </p:cNvSpPr>
          <p:nvPr/>
        </p:nvSpPr>
        <p:spPr bwMode="auto">
          <a:xfrm>
            <a:off x="580570" y="1400629"/>
            <a:ext cx="8055430" cy="5087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82124" tIns="41061" rIns="82124" bIns="41061" numCol="1" anchor="t" anchorCtr="0" compatLnSpc="1">
            <a:prstTxWarp prst="textNoShape">
              <a:avLst/>
            </a:prstTxWarp>
          </a:bodyPr>
          <a:lstStyle/>
          <a:p>
            <a:pPr marL="236538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kumimoji="0" lang="en-US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728" t="24104" r="17168" b="18407"/>
          <a:stretch/>
        </p:blipFill>
        <p:spPr bwMode="auto">
          <a:xfrm>
            <a:off x="2723340" y="1353783"/>
            <a:ext cx="6147528" cy="52172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2269" y="1852550"/>
            <a:ext cx="2651072" cy="1588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SG" sz="1800" dirty="0" smtClean="0"/>
              <a:t>This example uses EIGRP as the dynamic routing protocol.</a:t>
            </a:r>
          </a:p>
          <a:p>
            <a:pPr algn="l"/>
            <a:endParaRPr lang="en-SG" sz="1800" dirty="0"/>
          </a:p>
          <a:p>
            <a:pPr algn="l"/>
            <a:r>
              <a:rPr lang="en-SG" sz="1800" dirty="0" smtClean="0"/>
              <a:t>Thus the route code for the remote route is D.</a:t>
            </a:r>
            <a:endParaRPr lang="en-SG" sz="1800" dirty="0"/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274638" y="493713"/>
            <a:ext cx="8145462" cy="838200"/>
          </a:xfrm>
        </p:spPr>
        <p:txBody>
          <a:bodyPr/>
          <a:lstStyle/>
          <a:p>
            <a:pPr eaLnBrk="1" hangingPunct="1"/>
            <a:r>
              <a:rPr lang="en-US" dirty="0" smtClean="0">
                <a:ea typeface="ＭＳ Ｐゴシック" pitchFamily="34" charset="-128"/>
              </a:rPr>
              <a:t>Chapter 4: Objectives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idx="1"/>
          </p:nvPr>
        </p:nvSpPr>
        <p:spPr>
          <a:xfrm>
            <a:off x="362858" y="1471613"/>
            <a:ext cx="8487456" cy="4437062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sz="2000" dirty="0" smtClean="0"/>
              <a:t>Configure a router to route between directly connected IPv4 and IPv6 networks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 smtClean="0"/>
              <a:t>Describe the primary functions and features of a router.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 smtClean="0"/>
              <a:t>Compare ways in which a router builds a routing table.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 smtClean="0"/>
              <a:t>Explain routing table entries for directly connected networks.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 smtClean="0"/>
              <a:t>Explain how a router builds a routing table using directly connected networks, static routes and dynamic routing protocol.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 smtClean="0"/>
              <a:t>Learn how static routes are configured for IPv4 and IPv6 networks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 err="1" smtClean="0"/>
              <a:t>Familiarise</a:t>
            </a:r>
            <a:r>
              <a:rPr lang="en-US" sz="2000" dirty="0" smtClean="0"/>
              <a:t> with IPv4 and IPv6 </a:t>
            </a:r>
            <a:r>
              <a:rPr lang="en-US" sz="2000" smtClean="0"/>
              <a:t>routing tables.</a:t>
            </a:r>
            <a:endParaRPr lang="en-US" sz="2000" dirty="0" smtClean="0"/>
          </a:p>
          <a:p>
            <a:pPr marL="0" indent="0">
              <a:buNone/>
            </a:pPr>
            <a:endParaRPr lang="en-US" sz="2000" dirty="0" smtClean="0"/>
          </a:p>
          <a:p>
            <a:pPr marL="457200" indent="-457200">
              <a:buFont typeface="+mj-lt"/>
              <a:buAutoNum type="arabicPeriod"/>
            </a:pPr>
            <a:endParaRPr lang="en-US" sz="20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>
          <a:xfrm>
            <a:off x="274638" y="493713"/>
            <a:ext cx="8145462" cy="838200"/>
          </a:xfrm>
        </p:spPr>
        <p:txBody>
          <a:bodyPr/>
          <a:lstStyle/>
          <a:p>
            <a:pPr eaLnBrk="1" hangingPunct="1"/>
            <a:r>
              <a:rPr lang="en-US" dirty="0" smtClean="0">
                <a:ea typeface="ＭＳ Ｐゴシック" pitchFamily="34" charset="-128"/>
              </a:rPr>
              <a:t>Chapter 4: Summary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idx="1"/>
          </p:nvPr>
        </p:nvSpPr>
        <p:spPr>
          <a:xfrm>
            <a:off x="719138" y="1471613"/>
            <a:ext cx="8131175" cy="4437062"/>
          </a:xfrm>
        </p:spPr>
        <p:txBody>
          <a:bodyPr/>
          <a:lstStyle/>
          <a:p>
            <a:r>
              <a:rPr lang="en-US" sz="2000" dirty="0" smtClean="0"/>
              <a:t>Routers </a:t>
            </a:r>
            <a:r>
              <a:rPr lang="en-US" sz="2000" dirty="0"/>
              <a:t>connect multiple networks and forward packets from one network to the next</a:t>
            </a:r>
            <a:r>
              <a:rPr lang="en-US" sz="2000" dirty="0" smtClean="0"/>
              <a:t>. </a:t>
            </a:r>
            <a:r>
              <a:rPr lang="en-US" sz="2000" dirty="0"/>
              <a:t>Each interface is a member or host on a different IP network</a:t>
            </a:r>
            <a:r>
              <a:rPr lang="en-US" sz="2000" dirty="0" smtClean="0"/>
              <a:t>.</a:t>
            </a:r>
          </a:p>
          <a:p>
            <a:r>
              <a:rPr lang="en-US" sz="2000" dirty="0"/>
              <a:t>The routing table is a list of networks known by the router.</a:t>
            </a:r>
          </a:p>
          <a:p>
            <a:r>
              <a:rPr lang="en-US" sz="2000" dirty="0"/>
              <a:t> A remote network is a network that can only be reached by forwarding the packet to another router.</a:t>
            </a:r>
          </a:p>
          <a:p>
            <a:r>
              <a:rPr lang="en-US" sz="2000" dirty="0"/>
              <a:t>Remote networks are added to the routing table in two ways: </a:t>
            </a:r>
            <a:endParaRPr lang="en-US" sz="2000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Either by </a:t>
            </a:r>
            <a:r>
              <a:rPr lang="en-US" sz="1600" dirty="0"/>
              <a:t>the network administrator manually configuring static routes </a:t>
            </a:r>
            <a:endParaRPr lang="en-US" sz="1600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Or by </a:t>
            </a:r>
            <a:r>
              <a:rPr lang="en-US" sz="1600" dirty="0"/>
              <a:t>implementing a dynamic routing protocol. </a:t>
            </a:r>
          </a:p>
          <a:p>
            <a:r>
              <a:rPr lang="en-US" sz="2000" dirty="0"/>
              <a:t>Static routes do not have as much overhead as dynamic routing protocols; however, static routes can require more maintenance if the topology is constantly changing or is unstable</a:t>
            </a:r>
            <a:r>
              <a:rPr lang="en-US" sz="2000" dirty="0" smtClean="0"/>
              <a:t>.</a:t>
            </a:r>
            <a:endParaRPr 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>
          <a:xfrm>
            <a:off x="274638" y="493713"/>
            <a:ext cx="8145462" cy="838200"/>
          </a:xfrm>
        </p:spPr>
        <p:txBody>
          <a:bodyPr/>
          <a:lstStyle/>
          <a:p>
            <a:pPr eaLnBrk="1" hangingPunct="1"/>
            <a:r>
              <a:rPr lang="en-US" dirty="0" smtClean="0">
                <a:ea typeface="ＭＳ Ｐゴシック" pitchFamily="34" charset="-128"/>
              </a:rPr>
              <a:t>Chapter 4: Summary (cont.)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idx="1"/>
          </p:nvPr>
        </p:nvSpPr>
        <p:spPr>
          <a:xfrm>
            <a:off x="719138" y="1471613"/>
            <a:ext cx="8131175" cy="4437062"/>
          </a:xfrm>
        </p:spPr>
        <p:txBody>
          <a:bodyPr/>
          <a:lstStyle/>
          <a:p>
            <a:r>
              <a:rPr lang="en-US" sz="2000" dirty="0"/>
              <a:t>Dynamic routing protocols automatically adjust to changes without any intervention from the network administrator. Dynamic routing protocols require more CPU processing and also use a certain amount of link capacity for routing updates and messages.</a:t>
            </a:r>
          </a:p>
          <a:p>
            <a:r>
              <a:rPr lang="en-US" sz="2000" dirty="0" smtClean="0"/>
              <a:t>Components </a:t>
            </a:r>
            <a:r>
              <a:rPr lang="en-US" sz="2000" dirty="0"/>
              <a:t>of the IPv6 routing table are very similar to the IPv4 routing table. For instance, it is populated using directly connected interfaces, static routes and dynamically learned routes.</a:t>
            </a:r>
          </a:p>
        </p:txBody>
      </p:sp>
    </p:spTree>
    <p:extLst>
      <p:ext uri="{BB962C8B-B14F-4D97-AF65-F5344CB8AC3E}">
        <p14:creationId xmlns:p14="http://schemas.microsoft.com/office/powerpoint/2010/main" val="1609965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 l="43617" t="28175" r="14551" b="21230"/>
          <a:stretch>
            <a:fillRect/>
          </a:stretch>
        </p:blipFill>
        <p:spPr bwMode="auto">
          <a:xfrm>
            <a:off x="300254" y="2824972"/>
            <a:ext cx="5689602" cy="38689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289152" y="522741"/>
            <a:ext cx="8145462" cy="838200"/>
          </a:xfrm>
        </p:spPr>
        <p:txBody>
          <a:bodyPr/>
          <a:lstStyle/>
          <a:p>
            <a:pPr eaLnBrk="1" hangingPunct="1"/>
            <a:r>
              <a:rPr lang="en-US" sz="1800" dirty="0" smtClean="0">
                <a:ea typeface="ＭＳ Ｐゴシック" pitchFamily="34" charset="-128"/>
              </a:rPr>
              <a:t>Functions of a Router</a:t>
            </a:r>
            <a:br>
              <a:rPr lang="en-US" sz="1800" dirty="0" smtClean="0">
                <a:ea typeface="ＭＳ Ｐゴシック" pitchFamily="34" charset="-128"/>
              </a:rPr>
            </a:br>
            <a:r>
              <a:rPr lang="en-US" dirty="0" smtClean="0">
                <a:ea typeface="ＭＳ Ｐゴシック" pitchFamily="34" charset="-128"/>
              </a:rPr>
              <a:t>Why Routing?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54842" y="1407886"/>
            <a:ext cx="8461612" cy="1635565"/>
          </a:xfrm>
        </p:spPr>
        <p:txBody>
          <a:bodyPr/>
          <a:lstStyle/>
          <a:p>
            <a:r>
              <a:rPr lang="en-US" sz="2000" dirty="0" smtClean="0"/>
              <a:t>Switches (a OSI Layer 2 device) allows communication only between devices in the same network.</a:t>
            </a:r>
          </a:p>
          <a:p>
            <a:r>
              <a:rPr lang="en-US" sz="2000" dirty="0" smtClean="0"/>
              <a:t>The router </a:t>
            </a:r>
            <a:r>
              <a:rPr lang="en-US" sz="2000" dirty="0"/>
              <a:t>is a OSI Layer 3 device </a:t>
            </a:r>
            <a:r>
              <a:rPr lang="en-US" sz="2000" dirty="0" smtClean="0"/>
              <a:t>and is responsible for the routing of traffic between different networks.</a:t>
            </a:r>
          </a:p>
          <a:p>
            <a:endParaRPr lang="en-US" sz="2000" dirty="0"/>
          </a:p>
        </p:txBody>
      </p:sp>
      <p:sp>
        <p:nvSpPr>
          <p:cNvPr id="2" name="TextBox 1"/>
          <p:cNvSpPr txBox="1"/>
          <p:nvPr/>
        </p:nvSpPr>
        <p:spPr>
          <a:xfrm>
            <a:off x="6564572" y="5082601"/>
            <a:ext cx="2442949" cy="10895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SG" sz="1800" dirty="0" smtClean="0"/>
              <a:t>The Routing Table in a router showing the networks that the router know.</a:t>
            </a:r>
            <a:endParaRPr lang="en-SG" sz="1800" dirty="0"/>
          </a:p>
        </p:txBody>
      </p:sp>
      <p:cxnSp>
        <p:nvCxnSpPr>
          <p:cNvPr id="5" name="Straight Arrow Connector 4"/>
          <p:cNvCxnSpPr>
            <a:stCxn id="2" idx="1"/>
          </p:cNvCxnSpPr>
          <p:nvPr/>
        </p:nvCxnSpPr>
        <p:spPr bwMode="auto">
          <a:xfrm flipH="1" flipV="1">
            <a:off x="5989858" y="5405769"/>
            <a:ext cx="574714" cy="22159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68490" y="1419367"/>
            <a:ext cx="8338781" cy="4038003"/>
          </a:xfrm>
        </p:spPr>
        <p:txBody>
          <a:bodyPr/>
          <a:lstStyle/>
          <a:p>
            <a:r>
              <a:rPr lang="en-US" sz="2000" dirty="0" smtClean="0"/>
              <a:t>Routers are specialized computers and has these components :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1800" dirty="0" smtClean="0"/>
              <a:t>Central processing unit (CPU)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1800" dirty="0" smtClean="0"/>
              <a:t>Operating system</a:t>
            </a:r>
          </a:p>
          <a:p>
            <a:pPr marL="1139825" lvl="2" indent="-342900">
              <a:buFont typeface="Arial" pitchFamily="34" charset="0"/>
              <a:buChar char="•"/>
            </a:pPr>
            <a:r>
              <a:rPr lang="en-US" sz="1800" dirty="0" smtClean="0"/>
              <a:t>Cisco routers use the Internetwork Operating System (IOS)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1800" dirty="0" smtClean="0"/>
              <a:t>Memory and storage (RAM, ROM, NVRAM, Flash)</a:t>
            </a:r>
          </a:p>
          <a:p>
            <a:endParaRPr lang="en-US" sz="2000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87148" y="537256"/>
            <a:ext cx="8145462" cy="838200"/>
          </a:xfrm>
        </p:spPr>
        <p:txBody>
          <a:bodyPr/>
          <a:lstStyle/>
          <a:p>
            <a:r>
              <a:rPr lang="en-US" sz="1800" dirty="0" smtClean="0"/>
              <a:t>Functions of a Router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Routers are Computers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 l="47298" t="39286" r="17674" b="32936"/>
          <a:stretch>
            <a:fillRect/>
          </a:stretch>
        </p:blipFill>
        <p:spPr bwMode="auto">
          <a:xfrm>
            <a:off x="0" y="3378576"/>
            <a:ext cx="6332560" cy="3065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Box 1"/>
          <p:cNvSpPr txBox="1"/>
          <p:nvPr/>
        </p:nvSpPr>
        <p:spPr>
          <a:xfrm>
            <a:off x="6488851" y="3528773"/>
            <a:ext cx="2409489" cy="183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SG" sz="1800" dirty="0" smtClean="0"/>
              <a:t>Note the memory location of:-</a:t>
            </a:r>
          </a:p>
          <a:p>
            <a:pPr algn="l"/>
            <a:endParaRPr lang="en-SG" sz="18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SG" sz="1800" dirty="0" err="1" smtClean="0"/>
              <a:t>Startup</a:t>
            </a:r>
            <a:r>
              <a:rPr lang="en-SG" sz="1800" dirty="0" smtClean="0"/>
              <a:t> </a:t>
            </a:r>
            <a:r>
              <a:rPr lang="en-SG" sz="1800" dirty="0" err="1" smtClean="0"/>
              <a:t>config</a:t>
            </a:r>
            <a:endParaRPr lang="en-SG" sz="1800" dirty="0" smtClean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SG" sz="1800" dirty="0" smtClean="0"/>
              <a:t>Running </a:t>
            </a:r>
            <a:r>
              <a:rPr lang="en-SG" sz="1800" dirty="0" err="1" smtClean="0"/>
              <a:t>config</a:t>
            </a:r>
            <a:endParaRPr lang="en-SG" sz="1800" dirty="0" smtClean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SG" sz="1800" dirty="0" smtClean="0"/>
              <a:t>IOS image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SG" sz="1800" dirty="0" smtClean="0"/>
              <a:t>IOS when running</a:t>
            </a:r>
            <a:endParaRPr lang="en-SG" sz="1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305266" y="1407886"/>
            <a:ext cx="2593074" cy="4965618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 smtClean="0"/>
              <a:t>Shown here is a Cisco 1941 router.</a:t>
            </a:r>
          </a:p>
          <a:p>
            <a:pPr marL="0" indent="0">
              <a:buNone/>
            </a:pPr>
            <a:r>
              <a:rPr lang="en-US" sz="2000" dirty="0" smtClean="0"/>
              <a:t>Unlike switches, routers have few interfaces:-</a:t>
            </a:r>
          </a:p>
          <a:p>
            <a:r>
              <a:rPr lang="en-US" sz="2000" dirty="0" smtClean="0"/>
              <a:t>LAN (for Ethernet networks)</a:t>
            </a:r>
          </a:p>
          <a:p>
            <a:r>
              <a:rPr lang="en-US" sz="2000" dirty="0" smtClean="0"/>
              <a:t>HWIC (serial interfaces for WAN connections)</a:t>
            </a:r>
          </a:p>
          <a:p>
            <a:r>
              <a:rPr lang="en-US" sz="2000" dirty="0" smtClean="0"/>
              <a:t>Aux and Console (for management)</a:t>
            </a:r>
          </a:p>
          <a:p>
            <a:endParaRPr lang="en-US" sz="2000" dirty="0" smtClean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28091" y="509960"/>
            <a:ext cx="8145462" cy="838200"/>
          </a:xfrm>
        </p:spPr>
        <p:txBody>
          <a:bodyPr/>
          <a:lstStyle/>
          <a:p>
            <a:r>
              <a:rPr lang="en-US" sz="1800" dirty="0" smtClean="0"/>
              <a:t>Functions of a Router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Routers are Computers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 l="47522" t="29636" r="18120" b="14683"/>
          <a:stretch>
            <a:fillRect/>
          </a:stretch>
        </p:blipFill>
        <p:spPr bwMode="auto">
          <a:xfrm>
            <a:off x="346393" y="1457917"/>
            <a:ext cx="5590384" cy="5093736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00797" y="550904"/>
            <a:ext cx="8145462" cy="838200"/>
          </a:xfrm>
        </p:spPr>
        <p:txBody>
          <a:bodyPr/>
          <a:lstStyle/>
          <a:p>
            <a:r>
              <a:rPr lang="en-US" sz="1800" dirty="0" smtClean="0"/>
              <a:t>Functions of a Router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Router</a:t>
            </a:r>
            <a:r>
              <a:rPr lang="en-US" dirty="0" smtClean="0"/>
              <a:t> Functions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80753" y="1355190"/>
            <a:ext cx="3599766" cy="4601294"/>
          </a:xfrm>
        </p:spPr>
        <p:txBody>
          <a:bodyPr/>
          <a:lstStyle/>
          <a:p>
            <a:pPr marL="457200" indent="-457200" algn="just">
              <a:buFont typeface="+mj-lt"/>
              <a:buAutoNum type="arabicPeriod"/>
            </a:pPr>
            <a:r>
              <a:rPr lang="en-US" sz="1800" dirty="0" smtClean="0"/>
              <a:t>Connect </a:t>
            </a:r>
            <a:r>
              <a:rPr lang="en-US" sz="1800" dirty="0"/>
              <a:t>multiple networks together. 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sz="1800" dirty="0" smtClean="0"/>
              <a:t>Have multiple </a:t>
            </a:r>
            <a:r>
              <a:rPr lang="en-US" sz="1800" dirty="0"/>
              <a:t>interfaces, each </a:t>
            </a:r>
            <a:r>
              <a:rPr lang="en-US" sz="1800" dirty="0" smtClean="0"/>
              <a:t>connecting a </a:t>
            </a:r>
            <a:r>
              <a:rPr lang="en-US" sz="1800" dirty="0"/>
              <a:t>different IP network.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sz="1800" dirty="0" smtClean="0"/>
              <a:t>Builds a routing table of routes using its directly connected networks,  static </a:t>
            </a:r>
            <a:r>
              <a:rPr lang="en-US" sz="1800" dirty="0"/>
              <a:t>routes and </a:t>
            </a:r>
            <a:r>
              <a:rPr lang="en-US" sz="1800" dirty="0" smtClean="0"/>
              <a:t>remote networks learned from dynamic </a:t>
            </a:r>
            <a:r>
              <a:rPr lang="en-US" sz="1800" dirty="0"/>
              <a:t>routing </a:t>
            </a:r>
            <a:r>
              <a:rPr lang="en-US" sz="1800" dirty="0" smtClean="0"/>
              <a:t>protocols</a:t>
            </a:r>
            <a:endParaRPr lang="en-US" sz="1800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/>
          <a:srcRect l="47075" t="31548" r="17563" b="14484"/>
          <a:stretch>
            <a:fillRect/>
          </a:stretch>
        </p:blipFill>
        <p:spPr bwMode="auto">
          <a:xfrm>
            <a:off x="4306184" y="664192"/>
            <a:ext cx="4618126" cy="3962557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  <p:sp>
        <p:nvSpPr>
          <p:cNvPr id="3" name="Rectangle 2"/>
          <p:cNvSpPr/>
          <p:nvPr/>
        </p:nvSpPr>
        <p:spPr>
          <a:xfrm>
            <a:off x="148857" y="4696822"/>
            <a:ext cx="4157327" cy="15881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buFont typeface="+mj-lt"/>
              <a:buAutoNum type="arabicPeriod" startAt="4"/>
            </a:pPr>
            <a:r>
              <a:rPr lang="en-US" sz="1800" dirty="0"/>
              <a:t>Use its routing table to determine the best path to send packets</a:t>
            </a:r>
            <a:r>
              <a:rPr lang="en-US" sz="1800" dirty="0" smtClean="0"/>
              <a:t>.</a:t>
            </a:r>
          </a:p>
          <a:p>
            <a:pPr marL="457200" indent="-457200" algn="just">
              <a:buFont typeface="+mj-lt"/>
              <a:buAutoNum type="arabicPeriod" startAt="4"/>
            </a:pPr>
            <a:endParaRPr lang="en-US" sz="1800" dirty="0"/>
          </a:p>
          <a:p>
            <a:pPr marL="457200" indent="-457200" algn="just">
              <a:buFont typeface="+mj-lt"/>
              <a:buAutoNum type="arabicPeriod" startAt="4"/>
            </a:pPr>
            <a:r>
              <a:rPr lang="en-US" sz="1800" dirty="0"/>
              <a:t>Encapsulates the packet and forward it to the correct interface indicated in routing table.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4" cstate="print"/>
          <a:srcRect l="41463" t="53953" r="23299" b="20238"/>
          <a:stretch/>
        </p:blipFill>
        <p:spPr bwMode="auto">
          <a:xfrm>
            <a:off x="4306184" y="4774813"/>
            <a:ext cx="4618126" cy="1773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62859" y="1465943"/>
            <a:ext cx="2914732" cy="5017983"/>
          </a:xfrm>
        </p:spPr>
        <p:txBody>
          <a:bodyPr/>
          <a:lstStyle/>
          <a:p>
            <a:pPr marL="0" indent="0" algn="just">
              <a:buNone/>
            </a:pPr>
            <a:r>
              <a:rPr lang="en-US" sz="1800" dirty="0" smtClean="0"/>
              <a:t>To enable network access, end devices must be configured with these IP address information:-</a:t>
            </a:r>
            <a:endParaRPr lang="en-US" sz="1800" dirty="0"/>
          </a:p>
          <a:p>
            <a:pPr algn="just"/>
            <a:r>
              <a:rPr lang="en-US" sz="1800" b="1" dirty="0" smtClean="0"/>
              <a:t>IP address</a:t>
            </a:r>
            <a:r>
              <a:rPr lang="en-US" sz="1800" dirty="0" smtClean="0"/>
              <a:t> - Identifies a unique host on a local network.</a:t>
            </a:r>
            <a:r>
              <a:rPr lang="en-US" sz="1800" b="1" dirty="0" smtClean="0"/>
              <a:t> </a:t>
            </a:r>
          </a:p>
          <a:p>
            <a:pPr algn="just"/>
            <a:r>
              <a:rPr lang="en-US" sz="1800" b="1" dirty="0" smtClean="0"/>
              <a:t>Subnet mask </a:t>
            </a:r>
            <a:r>
              <a:rPr lang="en-US" sz="1800" dirty="0" smtClean="0"/>
              <a:t>- Identifies the host’s network subnet.</a:t>
            </a:r>
          </a:p>
          <a:p>
            <a:pPr algn="just"/>
            <a:r>
              <a:rPr lang="en-US" sz="1800" b="1" dirty="0" smtClean="0"/>
              <a:t>Default gateway </a:t>
            </a:r>
            <a:r>
              <a:rPr lang="en-US" sz="1800" dirty="0" smtClean="0"/>
              <a:t>- Identifies the router a packet is sent to to </a:t>
            </a:r>
            <a:r>
              <a:rPr lang="en-US" sz="1800" u="sng" dirty="0" smtClean="0"/>
              <a:t>when the destination is not on the same local network subnet</a:t>
            </a:r>
            <a:r>
              <a:rPr lang="en-US" sz="1800" dirty="0" smtClean="0"/>
              <a:t>.</a:t>
            </a:r>
            <a:endParaRPr lang="en-US" dirty="0" smtClean="0"/>
          </a:p>
          <a:p>
            <a:pPr algn="just"/>
            <a:endParaRPr lang="en-US" dirty="0" smtClean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40968" y="484093"/>
            <a:ext cx="8145462" cy="838200"/>
          </a:xfrm>
        </p:spPr>
        <p:txBody>
          <a:bodyPr/>
          <a:lstStyle/>
          <a:p>
            <a:r>
              <a:rPr lang="en-US" sz="1800" dirty="0" smtClean="0"/>
              <a:t>Connect Devices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Default Gateways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51" t="29641" r="16000" b="14176"/>
          <a:stretch/>
        </p:blipFill>
        <p:spPr bwMode="auto">
          <a:xfrm>
            <a:off x="3419708" y="1531916"/>
            <a:ext cx="5417845" cy="391885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44384" y="1494972"/>
            <a:ext cx="8143979" cy="4775200"/>
          </a:xfrm>
        </p:spPr>
        <p:txBody>
          <a:bodyPr/>
          <a:lstStyle/>
          <a:p>
            <a:r>
              <a:rPr lang="en-US" sz="2000" b="1" dirty="0" smtClean="0"/>
              <a:t>Hostname –</a:t>
            </a:r>
            <a:r>
              <a:rPr lang="en-US" sz="2000" dirty="0" smtClean="0"/>
              <a:t> Distinguishes it from other routers</a:t>
            </a:r>
          </a:p>
          <a:p>
            <a:r>
              <a:rPr lang="en-US" sz="2000" b="1" dirty="0" smtClean="0"/>
              <a:t>Security – </a:t>
            </a:r>
            <a:r>
              <a:rPr lang="en-US" sz="2000" dirty="0" smtClean="0"/>
              <a:t>Secures console access, </a:t>
            </a:r>
            <a:r>
              <a:rPr lang="en-US" sz="2000" dirty="0" err="1" smtClean="0"/>
              <a:t>vty</a:t>
            </a:r>
            <a:r>
              <a:rPr lang="en-US" sz="2000" dirty="0" smtClean="0"/>
              <a:t> access and Privileged Exec password (enable password).</a:t>
            </a:r>
          </a:p>
          <a:p>
            <a:r>
              <a:rPr lang="en-US" sz="2000" b="1" dirty="0" smtClean="0"/>
              <a:t>Configure a banner –</a:t>
            </a:r>
            <a:r>
              <a:rPr lang="en-US" sz="2000" dirty="0" smtClean="0"/>
              <a:t> Provides legal notification against unauthorized access.</a:t>
            </a:r>
          </a:p>
          <a:p>
            <a:r>
              <a:rPr lang="en-US" sz="2000" b="1" dirty="0"/>
              <a:t>Save the Configuration </a:t>
            </a:r>
            <a:endParaRPr lang="en-US" sz="2000" dirty="0" smtClean="0"/>
          </a:p>
          <a:p>
            <a:pPr>
              <a:buNone/>
            </a:pPr>
            <a:endParaRPr lang="en-US" sz="2000" dirty="0" smtClean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16251" y="489755"/>
            <a:ext cx="8145462" cy="838200"/>
          </a:xfrm>
        </p:spPr>
        <p:txBody>
          <a:bodyPr/>
          <a:lstStyle/>
          <a:p>
            <a:r>
              <a:rPr lang="en-US" sz="1800" dirty="0" smtClean="0"/>
              <a:t>Basic Settings on a Router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Basic Router Settings </a:t>
            </a:r>
            <a:endParaRPr lang="en-US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 cstate="print"/>
          <a:srcRect l="47410" t="52579" r="17228" b="15972"/>
          <a:stretch>
            <a:fillRect/>
          </a:stretch>
        </p:blipFill>
        <p:spPr bwMode="auto">
          <a:xfrm>
            <a:off x="3410270" y="3823855"/>
            <a:ext cx="5554279" cy="27771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PT-TMPLT-WHT_C">
  <a:themeElements>
    <a:clrScheme name="PPT-TMPLT-WHT_C 1">
      <a:dk1>
        <a:srgbClr val="000000"/>
      </a:dk1>
      <a:lt1>
        <a:srgbClr val="FFFFFF"/>
      </a:lt1>
      <a:dk2>
        <a:srgbClr val="0183B7"/>
      </a:dk2>
      <a:lt2>
        <a:srgbClr val="000000"/>
      </a:lt2>
      <a:accent1>
        <a:srgbClr val="0183B7"/>
      </a:accent1>
      <a:accent2>
        <a:srgbClr val="B21A1A"/>
      </a:accent2>
      <a:accent3>
        <a:srgbClr val="FFFFFF"/>
      </a:accent3>
      <a:accent4>
        <a:srgbClr val="000000"/>
      </a:accent4>
      <a:accent5>
        <a:srgbClr val="AAC1D8"/>
      </a:accent5>
      <a:accent6>
        <a:srgbClr val="A11616"/>
      </a:accent6>
      <a:hlink>
        <a:srgbClr val="83A2CF"/>
      </a:hlink>
      <a:folHlink>
        <a:srgbClr val="EFB525"/>
      </a:folHlink>
    </a:clrScheme>
    <a:fontScheme name="PPT-TMPLT-WHT_C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82124" tIns="41061" rIns="82124" bIns="41061" numCol="1" anchor="ctr" anchorCtr="0" compatLnSpc="1">
        <a:prstTxWarp prst="textNoShape">
          <a:avLst/>
        </a:prstTxWarp>
        <a:spAutoFit/>
      </a:bodyPr>
      <a:lstStyle>
        <a:defPPr marL="0" marR="0" indent="0" algn="ctr" defTabSz="814388" rtl="0" eaLnBrk="0" fontAlgn="base" latinLnBrk="0" hangingPunct="0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82124" tIns="41061" rIns="82124" bIns="41061" numCol="1" anchor="ctr" anchorCtr="0" compatLnSpc="1">
        <a:prstTxWarp prst="textNoShape">
          <a:avLst/>
        </a:prstTxWarp>
        <a:spAutoFit/>
      </a:bodyPr>
      <a:lstStyle>
        <a:defPPr marL="0" marR="0" indent="0" algn="ctr" defTabSz="814388" rtl="0" eaLnBrk="0" fontAlgn="base" latinLnBrk="0" hangingPunct="0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PPT-TMPLT-WHT_C 1">
        <a:dk1>
          <a:srgbClr val="000000"/>
        </a:dk1>
        <a:lt1>
          <a:srgbClr val="FFFFFF"/>
        </a:lt1>
        <a:dk2>
          <a:srgbClr val="0183B7"/>
        </a:dk2>
        <a:lt2>
          <a:srgbClr val="000000"/>
        </a:lt2>
        <a:accent1>
          <a:srgbClr val="0183B7"/>
        </a:accent1>
        <a:accent2>
          <a:srgbClr val="B21A1A"/>
        </a:accent2>
        <a:accent3>
          <a:srgbClr val="FFFFFF"/>
        </a:accent3>
        <a:accent4>
          <a:srgbClr val="000000"/>
        </a:accent4>
        <a:accent5>
          <a:srgbClr val="AAC1D8"/>
        </a:accent5>
        <a:accent6>
          <a:srgbClr val="A11616"/>
        </a:accent6>
        <a:hlink>
          <a:srgbClr val="83A2CF"/>
        </a:hlink>
        <a:folHlink>
          <a:srgbClr val="EFB52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NetAcad-4F_PPT-WHT_060408">
  <a:themeElements>
    <a:clrScheme name="Oct_2006_Cisco White Template 1">
      <a:dk1>
        <a:srgbClr val="000000"/>
      </a:dk1>
      <a:lt1>
        <a:srgbClr val="FFFFFF"/>
      </a:lt1>
      <a:dk2>
        <a:srgbClr val="0183B7"/>
      </a:dk2>
      <a:lt2>
        <a:srgbClr val="000000"/>
      </a:lt2>
      <a:accent1>
        <a:srgbClr val="0183B7"/>
      </a:accent1>
      <a:accent2>
        <a:srgbClr val="B21A1A"/>
      </a:accent2>
      <a:accent3>
        <a:srgbClr val="FFFFFF"/>
      </a:accent3>
      <a:accent4>
        <a:srgbClr val="000000"/>
      </a:accent4>
      <a:accent5>
        <a:srgbClr val="AAC1D8"/>
      </a:accent5>
      <a:accent6>
        <a:srgbClr val="A11616"/>
      </a:accent6>
      <a:hlink>
        <a:srgbClr val="83A2CF"/>
      </a:hlink>
      <a:folHlink>
        <a:srgbClr val="EFB525"/>
      </a:folHlink>
    </a:clrScheme>
    <a:fontScheme name="Oct_2006_Cisco White Templa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82124" tIns="41061" rIns="82124" bIns="41061" numCol="1" anchor="ctr" anchorCtr="0" compatLnSpc="1">
        <a:prstTxWarp prst="textNoShape">
          <a:avLst/>
        </a:prstTxWarp>
        <a:spAutoFit/>
      </a:bodyPr>
      <a:lstStyle>
        <a:defPPr marL="0" marR="0" indent="0" algn="ctr" defTabSz="814388" rtl="0" eaLnBrk="0" fontAlgn="base" latinLnBrk="0" hangingPunct="0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82124" tIns="41061" rIns="82124" bIns="41061" numCol="1" anchor="ctr" anchorCtr="0" compatLnSpc="1">
        <a:prstTxWarp prst="textNoShape">
          <a:avLst/>
        </a:prstTxWarp>
        <a:spAutoFit/>
      </a:bodyPr>
      <a:lstStyle>
        <a:defPPr marL="0" marR="0" indent="0" algn="ctr" defTabSz="814388" rtl="0" eaLnBrk="0" fontAlgn="base" latinLnBrk="0" hangingPunct="0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Oct_2006_Cisco White Template 1">
        <a:dk1>
          <a:srgbClr val="000000"/>
        </a:dk1>
        <a:lt1>
          <a:srgbClr val="FFFFFF"/>
        </a:lt1>
        <a:dk2>
          <a:srgbClr val="0183B7"/>
        </a:dk2>
        <a:lt2>
          <a:srgbClr val="000000"/>
        </a:lt2>
        <a:accent1>
          <a:srgbClr val="0183B7"/>
        </a:accent1>
        <a:accent2>
          <a:srgbClr val="B21A1A"/>
        </a:accent2>
        <a:accent3>
          <a:srgbClr val="FFFFFF"/>
        </a:accent3>
        <a:accent4>
          <a:srgbClr val="000000"/>
        </a:accent4>
        <a:accent5>
          <a:srgbClr val="AAC1D8"/>
        </a:accent5>
        <a:accent6>
          <a:srgbClr val="A11616"/>
        </a:accent6>
        <a:hlink>
          <a:srgbClr val="83A2CF"/>
        </a:hlink>
        <a:folHlink>
          <a:srgbClr val="EFB52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22109</TotalTime>
  <Pages>28</Pages>
  <Words>2339</Words>
  <Application>Microsoft Office PowerPoint</Application>
  <PresentationFormat>On-screen Show (4:3)</PresentationFormat>
  <Paragraphs>521</Paragraphs>
  <Slides>31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ＭＳ Ｐゴシック</vt:lpstr>
      <vt:lpstr>Arial</vt:lpstr>
      <vt:lpstr>Courier New</vt:lpstr>
      <vt:lpstr>Wingdings</vt:lpstr>
      <vt:lpstr>PPT-TMPLT-WHT_C</vt:lpstr>
      <vt:lpstr>NetAcad-4F_PPT-WHT_060408</vt:lpstr>
      <vt:lpstr>Chapter 4: Routing Concepts</vt:lpstr>
      <vt:lpstr>Chapter 4</vt:lpstr>
      <vt:lpstr>Chapter 4: Objectives</vt:lpstr>
      <vt:lpstr>Functions of a Router Why Routing?</vt:lpstr>
      <vt:lpstr>Functions of a Router Routers are Computers</vt:lpstr>
      <vt:lpstr>Functions of a Router Routers are Computers</vt:lpstr>
      <vt:lpstr>Functions of a Router Router Functions</vt:lpstr>
      <vt:lpstr>Connect Devices Default Gateways</vt:lpstr>
      <vt:lpstr>Basic Settings on a Router  Basic Router Settings </vt:lpstr>
      <vt:lpstr>Basic Settings on a Router  Configure an IPv4 Router Interface</vt:lpstr>
      <vt:lpstr>Basic Settings on a Router  Configure an IPv6 Router Interface</vt:lpstr>
      <vt:lpstr>Basic Settings on a Router  Configure a Loopback Interface</vt:lpstr>
      <vt:lpstr>Verify Connectivity of Directly Connected Networks  Verify Interface Settings</vt:lpstr>
      <vt:lpstr>Path Determination Routing Characteristics</vt:lpstr>
      <vt:lpstr>Path Determination Routing Characteristics</vt:lpstr>
      <vt:lpstr>The Routing Table The Routing Table</vt:lpstr>
      <vt:lpstr>The Routing Table Routing Table Sources</vt:lpstr>
      <vt:lpstr>The Routing Table Routing Table Sources</vt:lpstr>
      <vt:lpstr>The Routing Table Routing Table Entries</vt:lpstr>
      <vt:lpstr>Directly Connected Routes Directly Connected Interfaces</vt:lpstr>
      <vt:lpstr>Statically Learned Routes  Static Routes</vt:lpstr>
      <vt:lpstr>Statically Learned Routes  Default Static Routes Example</vt:lpstr>
      <vt:lpstr>Statically Learned Routes  Network Static Routes Example</vt:lpstr>
      <vt:lpstr>Dynamic Routing Protocols Dynamic Routing</vt:lpstr>
      <vt:lpstr>Dynamic Routing Protocols IPv4 Routing Protocols</vt:lpstr>
      <vt:lpstr>Directly Connected Routes Directly Connected IPv6 Example</vt:lpstr>
      <vt:lpstr>Statically Learned Routes  Static IPv6 Routes Example</vt:lpstr>
      <vt:lpstr>Statically Learned Routes  Static IPv6 Routes Example</vt:lpstr>
      <vt:lpstr>Dynamic Routing Protocols IPv6 Routing Protocols</vt:lpstr>
      <vt:lpstr>Chapter 4: Summary</vt:lpstr>
      <vt:lpstr>Chapter 4: Summary (cont.)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ITE PC v4.0 Chapter 1</dc:title>
  <dc:creator>aclimer</dc:creator>
  <cp:lastModifiedBy>HOO BRYAN</cp:lastModifiedBy>
  <cp:revision>1235</cp:revision>
  <cp:lastPrinted>1999-01-27T00:54:54Z</cp:lastPrinted>
  <dcterms:created xsi:type="dcterms:W3CDTF">2006-10-23T15:07:30Z</dcterms:created>
  <dcterms:modified xsi:type="dcterms:W3CDTF">2017-05-22T05:53:51Z</dcterms:modified>
</cp:coreProperties>
</file>